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77" r:id="rId3"/>
    <p:sldId id="257" r:id="rId4"/>
    <p:sldId id="275" r:id="rId5"/>
    <p:sldId id="258" r:id="rId6"/>
    <p:sldId id="270" r:id="rId7"/>
    <p:sldId id="273" r:id="rId8"/>
    <p:sldId id="281" r:id="rId9"/>
    <p:sldId id="269" r:id="rId10"/>
    <p:sldId id="259" r:id="rId11"/>
    <p:sldId id="283" r:id="rId12"/>
    <p:sldId id="278" r:id="rId13"/>
    <p:sldId id="266" r:id="rId14"/>
    <p:sldId id="279" r:id="rId15"/>
    <p:sldId id="264" r:id="rId16"/>
    <p:sldId id="267" r:id="rId17"/>
    <p:sldId id="268" r:id="rId18"/>
    <p:sldId id="261" r:id="rId19"/>
    <p:sldId id="260" r:id="rId20"/>
    <p:sldId id="282" r:id="rId21"/>
    <p:sldId id="284" r:id="rId22"/>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3E1C"/>
    <a:srgbClr val="485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956" autoAdjust="0"/>
    <p:restoredTop sz="94660"/>
  </p:normalViewPr>
  <p:slideViewPr>
    <p:cSldViewPr snapToGrid="0">
      <p:cViewPr varScale="1">
        <p:scale>
          <a:sx n="110" d="100"/>
          <a:sy n="110" d="100"/>
        </p:scale>
        <p:origin x="558"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229EE34-483F-4979-893D-F3187EB58469}" type="datetimeFigureOut">
              <a:rPr lang="el-GR" smtClean="0"/>
              <a:pPr/>
              <a:t>27/6/2022</a:t>
            </a:fld>
            <a:endParaRPr lang="el-G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l-G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1F6B459-4BA3-431B-B43B-0C4B13ABE475}" type="slidenum">
              <a:rPr lang="el-GR" smtClean="0"/>
              <a:pPr/>
              <a:t>‹#›</a:t>
            </a:fld>
            <a:endParaRPr lang="el-G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931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29EE34-483F-4979-893D-F3187EB58469}" type="datetimeFigureOut">
              <a:rPr lang="el-GR" smtClean="0"/>
              <a:pPr/>
              <a:t>27/6/2022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F6B459-4BA3-431B-B43B-0C4B13ABE475}" type="slidenum">
              <a:rPr lang="el-GR" smtClean="0"/>
              <a:pPr/>
              <a:t>‹#›</a:t>
            </a:fld>
            <a:endParaRPr lang="el-GR"/>
          </a:p>
        </p:txBody>
      </p:sp>
    </p:spTree>
    <p:extLst>
      <p:ext uri="{BB962C8B-B14F-4D97-AF65-F5344CB8AC3E}">
        <p14:creationId xmlns:p14="http://schemas.microsoft.com/office/powerpoint/2010/main" val="155483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29EE34-483F-4979-893D-F3187EB58469}" type="datetimeFigureOut">
              <a:rPr lang="el-GR" smtClean="0"/>
              <a:pPr/>
              <a:t>27/6/2022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F6B459-4BA3-431B-B43B-0C4B13ABE475}" type="slidenum">
              <a:rPr lang="el-GR" smtClean="0"/>
              <a:pPr/>
              <a:t>‹#›</a:t>
            </a:fld>
            <a:endParaRPr lang="el-GR"/>
          </a:p>
        </p:txBody>
      </p:sp>
    </p:spTree>
    <p:extLst>
      <p:ext uri="{BB962C8B-B14F-4D97-AF65-F5344CB8AC3E}">
        <p14:creationId xmlns:p14="http://schemas.microsoft.com/office/powerpoint/2010/main" val="284461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29EE34-483F-4979-893D-F3187EB58469}" type="datetimeFigureOut">
              <a:rPr lang="el-GR" smtClean="0"/>
              <a:pPr/>
              <a:t>27/6/2022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F6B459-4BA3-431B-B43B-0C4B13ABE475}" type="slidenum">
              <a:rPr lang="el-GR" smtClean="0"/>
              <a:pPr/>
              <a:t>‹#›</a:t>
            </a:fld>
            <a:endParaRPr lang="el-GR"/>
          </a:p>
        </p:txBody>
      </p:sp>
    </p:spTree>
    <p:extLst>
      <p:ext uri="{BB962C8B-B14F-4D97-AF65-F5344CB8AC3E}">
        <p14:creationId xmlns:p14="http://schemas.microsoft.com/office/powerpoint/2010/main" val="350305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29EE34-483F-4979-893D-F3187EB58469}" type="datetimeFigureOut">
              <a:rPr lang="el-GR" smtClean="0"/>
              <a:pPr/>
              <a:t>27/6/2022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F6B459-4BA3-431B-B43B-0C4B13ABE475}" type="slidenum">
              <a:rPr lang="el-GR" smtClean="0"/>
              <a:pPr/>
              <a:t>‹#›</a:t>
            </a:fld>
            <a:endParaRPr lang="el-G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84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29EE34-483F-4979-893D-F3187EB58469}" type="datetimeFigureOut">
              <a:rPr lang="el-GR" smtClean="0"/>
              <a:pPr/>
              <a:t>27/6/2022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F6B459-4BA3-431B-B43B-0C4B13ABE475}" type="slidenum">
              <a:rPr lang="el-GR" smtClean="0"/>
              <a:pPr/>
              <a:t>‹#›</a:t>
            </a:fld>
            <a:endParaRPr lang="el-GR"/>
          </a:p>
        </p:txBody>
      </p:sp>
    </p:spTree>
    <p:extLst>
      <p:ext uri="{BB962C8B-B14F-4D97-AF65-F5344CB8AC3E}">
        <p14:creationId xmlns:p14="http://schemas.microsoft.com/office/powerpoint/2010/main" val="312999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29EE34-483F-4979-893D-F3187EB58469}" type="datetimeFigureOut">
              <a:rPr lang="el-GR" smtClean="0"/>
              <a:pPr/>
              <a:t>27/6/2022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1F6B459-4BA3-431B-B43B-0C4B13ABE475}" type="slidenum">
              <a:rPr lang="el-GR" smtClean="0"/>
              <a:pPr/>
              <a:t>‹#›</a:t>
            </a:fld>
            <a:endParaRPr lang="el-GR"/>
          </a:p>
        </p:txBody>
      </p:sp>
    </p:spTree>
    <p:extLst>
      <p:ext uri="{BB962C8B-B14F-4D97-AF65-F5344CB8AC3E}">
        <p14:creationId xmlns:p14="http://schemas.microsoft.com/office/powerpoint/2010/main" val="287636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29EE34-483F-4979-893D-F3187EB58469}" type="datetimeFigureOut">
              <a:rPr lang="el-GR" smtClean="0"/>
              <a:pPr/>
              <a:t>27/6/2022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1F6B459-4BA3-431B-B43B-0C4B13ABE475}" type="slidenum">
              <a:rPr lang="el-GR" smtClean="0"/>
              <a:pPr/>
              <a:t>‹#›</a:t>
            </a:fld>
            <a:endParaRPr lang="el-GR"/>
          </a:p>
        </p:txBody>
      </p:sp>
    </p:spTree>
    <p:extLst>
      <p:ext uri="{BB962C8B-B14F-4D97-AF65-F5344CB8AC3E}">
        <p14:creationId xmlns:p14="http://schemas.microsoft.com/office/powerpoint/2010/main" val="43197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9EE34-483F-4979-893D-F3187EB58469}" type="datetimeFigureOut">
              <a:rPr lang="el-GR" smtClean="0"/>
              <a:pPr/>
              <a:t>27/6/2022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1F6B459-4BA3-431B-B43B-0C4B13ABE475}" type="slidenum">
              <a:rPr lang="el-GR" smtClean="0"/>
              <a:pPr/>
              <a:t>‹#›</a:t>
            </a:fld>
            <a:endParaRPr lang="el-GR"/>
          </a:p>
        </p:txBody>
      </p:sp>
    </p:spTree>
    <p:extLst>
      <p:ext uri="{BB962C8B-B14F-4D97-AF65-F5344CB8AC3E}">
        <p14:creationId xmlns:p14="http://schemas.microsoft.com/office/powerpoint/2010/main" val="408480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229EE34-483F-4979-893D-F3187EB58469}" type="datetimeFigureOut">
              <a:rPr lang="el-GR" smtClean="0"/>
              <a:pPr/>
              <a:t>27/6/2022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F6B459-4BA3-431B-B43B-0C4B13ABE475}" type="slidenum">
              <a:rPr lang="el-GR" smtClean="0"/>
              <a:pPr/>
              <a:t>‹#›</a:t>
            </a:fld>
            <a:endParaRPr lang="el-GR"/>
          </a:p>
        </p:txBody>
      </p:sp>
    </p:spTree>
    <p:extLst>
      <p:ext uri="{BB962C8B-B14F-4D97-AF65-F5344CB8AC3E}">
        <p14:creationId xmlns:p14="http://schemas.microsoft.com/office/powerpoint/2010/main" val="394330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229EE34-483F-4979-893D-F3187EB58469}" type="datetimeFigureOut">
              <a:rPr lang="el-GR" smtClean="0"/>
              <a:pPr/>
              <a:t>27/6/2022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F6B459-4BA3-431B-B43B-0C4B13ABE475}" type="slidenum">
              <a:rPr lang="el-GR" smtClean="0"/>
              <a:pPr/>
              <a:t>‹#›</a:t>
            </a:fld>
            <a:endParaRPr lang="el-GR"/>
          </a:p>
        </p:txBody>
      </p:sp>
    </p:spTree>
    <p:extLst>
      <p:ext uri="{BB962C8B-B14F-4D97-AF65-F5344CB8AC3E}">
        <p14:creationId xmlns:p14="http://schemas.microsoft.com/office/powerpoint/2010/main" val="191700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8525">
              <a:schemeClr val="accent1">
                <a:lumMod val="75000"/>
              </a:schemeClr>
            </a:gs>
            <a:gs pos="14202">
              <a:schemeClr val="accent1">
                <a:lumMod val="60000"/>
                <a:lumOff val="40000"/>
              </a:schemeClr>
            </a:gs>
            <a:gs pos="0">
              <a:schemeClr val="accent1">
                <a:lumMod val="50000"/>
              </a:schemeClr>
            </a:gs>
            <a:gs pos="74000">
              <a:schemeClr val="accent1">
                <a:lumMod val="60000"/>
                <a:lumOff val="40000"/>
              </a:schemeClr>
            </a:gs>
            <a:gs pos="62861">
              <a:schemeClr val="accent1">
                <a:lumMod val="75000"/>
              </a:schemeClr>
            </a:gs>
            <a:gs pos="83000">
              <a:schemeClr val="accent1">
                <a:lumMod val="60000"/>
                <a:lumOff val="40000"/>
              </a:schemeClr>
            </a:gs>
            <a:gs pos="36611">
              <a:schemeClr val="accent1">
                <a:lumMod val="60000"/>
                <a:lumOff val="40000"/>
              </a:schemeClr>
            </a:gs>
            <a:gs pos="27000">
              <a:schemeClr val="accent1">
                <a:lumMod val="75000"/>
              </a:schemeClr>
            </a:gs>
            <a:gs pos="100000">
              <a:schemeClr val="accent1">
                <a:lumMod val="50000"/>
              </a:schemeClr>
            </a:gs>
          </a:gsLst>
          <a:lin ang="7800000" scaled="0"/>
          <a:tileRect/>
        </a:gra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229EE34-483F-4979-893D-F3187EB58469}" type="datetimeFigureOut">
              <a:rPr lang="el-GR" smtClean="0"/>
              <a:pPr/>
              <a:t>27/6/2022</a:t>
            </a:fld>
            <a:endParaRPr lang="el-G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1F6B459-4BA3-431B-B43B-0C4B13ABE475}" type="slidenum">
              <a:rPr lang="el-GR" smtClean="0"/>
              <a:pPr/>
              <a:t>‹#›</a:t>
            </a:fld>
            <a:endParaRPr lang="el-GR"/>
          </a:p>
        </p:txBody>
      </p:sp>
    </p:spTree>
    <p:extLst>
      <p:ext uri="{BB962C8B-B14F-4D97-AF65-F5344CB8AC3E}">
        <p14:creationId xmlns:p14="http://schemas.microsoft.com/office/powerpoint/2010/main" val="2182144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ideo" Target="file:///D:\&#928;&#945;&#955;&#953;&#941;&#962;%20&#934;&#969;&#964;&#959;&#947;&#961;&#945;&#966;&#943;&#949;&#962;%20&#964;&#951;&#962;%20&#922;&#951;&#966;&#953;&#963;&#953;&#940;&#962;%20&#963;&#964;&#959;%20&#960;&#941;&#961;&#945;&#963;&#956;&#945;%20&#964;&#959;&#965;%20&#967;&#961;&#972;&#957;&#959;&#965;.mp4" TargetMode="Externa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Best+In+Town+Kifissia.pdf"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Best+In+Town+Kifissia.pdf"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Κηφισιά"/>
          <p:cNvPicPr>
            <a:picLocks noChangeAspect="1"/>
          </p:cNvPicPr>
          <p:nvPr/>
        </p:nvPicPr>
        <p:blipFill>
          <a:blip r:embed="rId2" cstate="print"/>
          <a:srcRect/>
          <a:stretch>
            <a:fillRect/>
          </a:stretch>
        </p:blipFill>
        <p:spPr>
          <a:xfrm>
            <a:off x="0" y="0"/>
            <a:ext cx="12726756" cy="7162796"/>
          </a:xfrm>
          <a:prstGeom prst="rect">
            <a:avLst/>
          </a:prstGeom>
          <a:ln>
            <a:noFill/>
          </a:ln>
          <a:effectLst>
            <a:outerShdw blurRad="292100" dist="139700" dir="2700000" algn="tl" rotWithShape="0">
              <a:srgbClr val="333333">
                <a:alpha val="65000"/>
              </a:srgbClr>
            </a:outerShdw>
          </a:effectLst>
        </p:spPr>
      </p:pic>
      <p:sp>
        <p:nvSpPr>
          <p:cNvPr id="5" name="TextBox 8"/>
          <p:cNvSpPr txBox="1"/>
          <p:nvPr/>
        </p:nvSpPr>
        <p:spPr>
          <a:xfrm>
            <a:off x="9085743" y="5226042"/>
            <a:ext cx="2914110" cy="1477332"/>
          </a:xfrm>
          <a:prstGeom prst="rect">
            <a:avLst/>
          </a:prstGeom>
          <a:solidFill>
            <a:srgbClr val="B68E15"/>
          </a:solid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1" i="0" u="sng" strike="noStrike" kern="1200" cap="none" spc="0" baseline="0" dirty="0">
                <a:solidFill>
                  <a:srgbClr val="FFFFFF"/>
                </a:solidFill>
                <a:effectLst>
                  <a:outerShdw dist="38096" dir="2700000">
                    <a:srgbClr val="000000"/>
                  </a:outerShdw>
                </a:effectLst>
                <a:uFillTx/>
                <a:latin typeface="Century Gothic"/>
              </a:rPr>
              <a:t>Β’ 1 ΓΥΜΝΑΣΙΟΥ</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dirty="0">
                <a:solidFill>
                  <a:srgbClr val="FFFFFF"/>
                </a:solidFill>
                <a:uFillTx/>
                <a:latin typeface="Century Gothic"/>
              </a:rPr>
              <a:t>Ευαγγελίδης Χρήστος</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dirty="0" err="1">
                <a:solidFill>
                  <a:srgbClr val="FFFFFF"/>
                </a:solidFill>
                <a:uFillTx/>
                <a:latin typeface="Century Gothic"/>
              </a:rPr>
              <a:t>Βρακάς</a:t>
            </a:r>
            <a:r>
              <a:rPr lang="el-GR" sz="1800" b="1" i="0" u="none" strike="noStrike" kern="1200" cap="none" spc="0" baseline="0" dirty="0">
                <a:solidFill>
                  <a:srgbClr val="FFFFFF"/>
                </a:solidFill>
                <a:uFillTx/>
                <a:latin typeface="Century Gothic"/>
              </a:rPr>
              <a:t> Λεωνίδας</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dirty="0" err="1">
                <a:solidFill>
                  <a:srgbClr val="FFFFFF"/>
                </a:solidFill>
                <a:uFillTx/>
                <a:latin typeface="Century Gothic"/>
              </a:rPr>
              <a:t>Καρβαχάλ</a:t>
            </a:r>
            <a:r>
              <a:rPr lang="el-GR" sz="1800" b="1" i="0" u="none" strike="noStrike" kern="1200" cap="none" spc="0" baseline="0" dirty="0">
                <a:solidFill>
                  <a:srgbClr val="FFFFFF"/>
                </a:solidFill>
                <a:uFillTx/>
                <a:latin typeface="Century Gothic"/>
              </a:rPr>
              <a:t>  Νταϊάνα</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dirty="0">
                <a:solidFill>
                  <a:srgbClr val="FFFFFF"/>
                </a:solidFill>
                <a:uFillTx/>
                <a:latin typeface="Century Gothic"/>
              </a:rPr>
              <a:t>Δημόπουλος Χρήστος   </a:t>
            </a:r>
          </a:p>
        </p:txBody>
      </p:sp>
      <p:sp>
        <p:nvSpPr>
          <p:cNvPr id="6" name="Rectangle 5"/>
          <p:cNvSpPr/>
          <p:nvPr/>
        </p:nvSpPr>
        <p:spPr>
          <a:xfrm>
            <a:off x="2781035" y="2127886"/>
            <a:ext cx="7229544" cy="1446550"/>
          </a:xfrm>
          <a:prstGeom prst="rect">
            <a:avLst/>
          </a:prstGeom>
          <a:noFill/>
          <a:effectLst>
            <a:glow rad="139700">
              <a:schemeClr val="accent6">
                <a:satMod val="175000"/>
                <a:alpha val="40000"/>
              </a:schemeClr>
            </a:glow>
            <a:reflection blurRad="927100" stA="55000" endPos="65000" dist="977900" dir="5400000" sy="-100000" algn="bl" rotWithShape="0"/>
          </a:effectLst>
          <a:scene3d>
            <a:camera prst="perspectiveContrastingRightFacing">
              <a:rot lat="623785" lon="18963666" rev="21513211"/>
            </a:camera>
            <a:lightRig rig="balanced" dir="t"/>
          </a:scene3d>
          <a:sp3d>
            <a:bevelT prst="relaxedInset"/>
          </a:sp3d>
        </p:spPr>
        <p:txBody>
          <a:bodyPr wrap="none" lIns="91440" tIns="45720" rIns="91440" bIns="45720">
            <a:spAutoFit/>
            <a:sp3d z="6350" extrusionH="57150" contourW="12700" prstMaterial="softEdge">
              <a:bevelT h="25400" prst="softRound"/>
              <a:bevelB w="50800" h="38100" prst="riblet"/>
              <a:extrusionClr>
                <a:schemeClr val="accent5">
                  <a:lumMod val="50000"/>
                </a:schemeClr>
              </a:extrusionClr>
              <a:contourClr>
                <a:schemeClr val="accent6">
                  <a:lumMod val="75000"/>
                </a:schemeClr>
              </a:contourClr>
            </a:sp3d>
          </a:bodyPr>
          <a:lstStyle/>
          <a:p>
            <a:pPr algn="ctr"/>
            <a:r>
              <a:rPr lang="el-GR" sz="8800" b="1" cap="none" spc="720" dirty="0">
                <a:ln w="0" cmpd="sng">
                  <a:gradFill>
                    <a:gsLst>
                      <a:gs pos="0">
                        <a:schemeClr val="accent1">
                          <a:lumMod val="3000"/>
                          <a:lumOff val="9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7800000" scaled="0"/>
                  </a:gradFill>
                </a:ln>
                <a:solidFill>
                  <a:srgbClr val="C00000"/>
                </a:solidFill>
                <a:effectLst>
                  <a:glow rad="228600">
                    <a:schemeClr val="accent5">
                      <a:satMod val="175000"/>
                      <a:alpha val="40000"/>
                    </a:schemeClr>
                  </a:glow>
                  <a:outerShdw blurRad="50800" dist="38100" dir="21300000" algn="br" rotWithShape="0">
                    <a:schemeClr val="accent6">
                      <a:alpha val="40000"/>
                    </a:schemeClr>
                  </a:outerShdw>
                  <a:reflection blurRad="6350" stA="53000" endA="300" endPos="35500" dir="5400000" sy="-90000" algn="bl" rotWithShape="0"/>
                </a:effectLst>
                <a:latin typeface="Arial Black" panose="020B0A04020102020204" pitchFamily="34" charset="0"/>
              </a:rPr>
              <a:t>ΚΗΦΙΣΙΑΣ</a:t>
            </a:r>
            <a:endParaRPr lang="en-US" sz="8800" b="1" cap="none" spc="720" dirty="0">
              <a:ln w="0" cmpd="sng">
                <a:gradFill>
                  <a:gsLst>
                    <a:gs pos="0">
                      <a:schemeClr val="accent1">
                        <a:lumMod val="3000"/>
                        <a:lumOff val="9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7800000" scaled="0"/>
                </a:gradFill>
              </a:ln>
              <a:solidFill>
                <a:srgbClr val="C00000"/>
              </a:solidFill>
              <a:effectLst>
                <a:glow rad="228600">
                  <a:schemeClr val="accent5">
                    <a:satMod val="175000"/>
                    <a:alpha val="40000"/>
                  </a:schemeClr>
                </a:glow>
                <a:outerShdw blurRad="50800" dist="38100" dir="21300000" algn="br" rotWithShape="0">
                  <a:schemeClr val="accent6">
                    <a:alpha val="40000"/>
                  </a:schemeClr>
                </a:outerShdw>
                <a:reflection blurRad="6350" stA="53000" endA="300" endPos="35500" dir="5400000" sy="-90000" algn="bl" rotWithShape="0"/>
              </a:effectLst>
              <a:latin typeface="Arial Black" panose="020B0A04020102020204" pitchFamily="34" charset="0"/>
            </a:endParaRPr>
          </a:p>
        </p:txBody>
      </p:sp>
      <p:sp>
        <p:nvSpPr>
          <p:cNvPr id="8" name="Rectangle 7"/>
          <p:cNvSpPr/>
          <p:nvPr/>
        </p:nvSpPr>
        <p:spPr>
          <a:xfrm>
            <a:off x="1088571" y="614597"/>
            <a:ext cx="10464800" cy="923330"/>
          </a:xfrm>
          <a:prstGeom prst="rect">
            <a:avLst/>
          </a:prstGeom>
          <a:solidFill>
            <a:schemeClr val="accent4">
              <a:lumMod val="75000"/>
            </a:schemeClr>
          </a:solidFill>
          <a:ln w="38100">
            <a:solidFill>
              <a:schemeClr val="accent6">
                <a:lumMod val="50000"/>
              </a:schemeClr>
            </a:solidFill>
          </a:ln>
          <a:effectLst>
            <a:glow rad="228600">
              <a:schemeClr val="accent6">
                <a:satMod val="175000"/>
                <a:alpha val="40000"/>
              </a:schemeClr>
            </a:glow>
          </a:effectLst>
          <a:scene3d>
            <a:camera prst="perspectiveRelaxedModerately"/>
            <a:lightRig rig="threePt" dir="t"/>
          </a:scene3d>
          <a:sp3d>
            <a:bevelT w="152400" h="50800" prst="softRound"/>
          </a:sp3d>
        </p:spPr>
        <p:txBody>
          <a:bodyPr wrap="square" lIns="91440" tIns="45720" rIns="91440" bIns="45720">
            <a:spAutoFit/>
          </a:bodyPr>
          <a:lstStyle/>
          <a:p>
            <a:pPr algn="ctr"/>
            <a:r>
              <a:rPr lang="el-GR" sz="5400" b="1" cap="none" spc="300" dirty="0">
                <a:ln w="25400" cmpd="sng">
                  <a:solidFill>
                    <a:schemeClr val="accent6">
                      <a:lumMod val="50000"/>
                    </a:schemeClr>
                  </a:solidFill>
                  <a:prstDash val="solid"/>
                </a:ln>
                <a:gradFill>
                  <a:gsLst>
                    <a:gs pos="41535">
                      <a:schemeClr val="accent5">
                        <a:lumMod val="75000"/>
                      </a:schemeClr>
                    </a:gs>
                    <a:gs pos="34992">
                      <a:schemeClr val="accent5">
                        <a:lumMod val="75000"/>
                      </a:schemeClr>
                    </a:gs>
                    <a:gs pos="87967">
                      <a:srgbClr val="002060"/>
                    </a:gs>
                    <a:gs pos="57378">
                      <a:srgbClr val="002060"/>
                    </a:gs>
                    <a:gs pos="48000">
                      <a:schemeClr val="accent5">
                        <a:lumMod val="75000"/>
                      </a:schemeClr>
                    </a:gs>
                    <a:gs pos="67000">
                      <a:srgbClr val="002060"/>
                    </a:gs>
                    <a:gs pos="0">
                      <a:srgbClr val="002060"/>
                    </a:gs>
                    <a:gs pos="77593">
                      <a:srgbClr val="002060"/>
                    </a:gs>
                    <a:gs pos="50000">
                      <a:srgbClr val="002060"/>
                    </a:gs>
                    <a:gs pos="100000">
                      <a:srgbClr val="002060"/>
                    </a:gs>
                  </a:gsLst>
                  <a:lin ang="5400000" scaled="0"/>
                </a:gradFill>
                <a:effectLst>
                  <a:glow rad="63500">
                    <a:srgbClr val="92D050">
                      <a:alpha val="40000"/>
                    </a:srgbClr>
                  </a:glow>
                  <a:outerShdw blurRad="12700" dist="38100" dir="2700000" algn="tl" rotWithShape="0">
                    <a:schemeClr val="accent5">
                      <a:lumMod val="60000"/>
                      <a:lumOff val="40000"/>
                    </a:schemeClr>
                  </a:outerShdw>
                </a:effectLst>
                <a:latin typeface="Arial Black" panose="020B0A04020102020204" pitchFamily="34" charset="0"/>
              </a:rPr>
              <a:t>ΤΑΞΙΔΙΩΤΙΚΟΣ</a:t>
            </a:r>
            <a:r>
              <a:rPr lang="el-GR" sz="5400" b="1" cap="none" spc="300" dirty="0">
                <a:ln w="25400" cmpd="sng">
                  <a:solidFill>
                    <a:schemeClr val="accent6">
                      <a:lumMod val="50000"/>
                    </a:schemeClr>
                  </a:solidFill>
                  <a:prstDash val="solid"/>
                </a:ln>
                <a:gradFill>
                  <a:gsLst>
                    <a:gs pos="64500">
                      <a:schemeClr val="accent6">
                        <a:lumMod val="40000"/>
                        <a:lumOff val="60000"/>
                      </a:schemeClr>
                    </a:gs>
                    <a:gs pos="37150">
                      <a:schemeClr val="accent6">
                        <a:lumMod val="75000"/>
                      </a:schemeClr>
                    </a:gs>
                    <a:gs pos="0">
                      <a:srgbClr val="C00000"/>
                    </a:gs>
                    <a:gs pos="50000">
                      <a:schemeClr val="accent6">
                        <a:lumMod val="75000"/>
                      </a:schemeClr>
                    </a:gs>
                    <a:gs pos="100000">
                      <a:schemeClr val="accent5">
                        <a:lumMod val="60000"/>
                        <a:lumOff val="40000"/>
                      </a:schemeClr>
                    </a:gs>
                  </a:gsLst>
                  <a:lin ang="5400000" scaled="0"/>
                </a:gradFill>
                <a:effectLst>
                  <a:glow rad="63500">
                    <a:schemeClr val="accent2">
                      <a:satMod val="175000"/>
                      <a:alpha val="40000"/>
                    </a:schemeClr>
                  </a:glow>
                  <a:outerShdw blurRad="12700" dist="38100" dir="2700000" algn="tl" rotWithShape="0">
                    <a:schemeClr val="accent5">
                      <a:lumMod val="60000"/>
                      <a:lumOff val="40000"/>
                    </a:schemeClr>
                  </a:outerShdw>
                </a:effectLst>
                <a:latin typeface="Arial Black" panose="020B0A04020102020204" pitchFamily="34" charset="0"/>
              </a:rPr>
              <a:t> </a:t>
            </a:r>
            <a:r>
              <a:rPr lang="el-GR" sz="5400" b="1" cap="none" spc="300" dirty="0">
                <a:ln w="25400" cmpd="sng">
                  <a:solidFill>
                    <a:schemeClr val="accent6">
                      <a:lumMod val="50000"/>
                    </a:schemeClr>
                  </a:solidFill>
                  <a:prstDash val="solid"/>
                </a:ln>
                <a:gradFill>
                  <a:gsLst>
                    <a:gs pos="75399">
                      <a:schemeClr val="accent5">
                        <a:lumMod val="75000"/>
                      </a:schemeClr>
                    </a:gs>
                    <a:gs pos="64500">
                      <a:schemeClr val="accent5">
                        <a:lumMod val="75000"/>
                      </a:schemeClr>
                    </a:gs>
                    <a:gs pos="37150">
                      <a:srgbClr val="002060"/>
                    </a:gs>
                    <a:gs pos="0">
                      <a:srgbClr val="002060"/>
                    </a:gs>
                    <a:gs pos="29508">
                      <a:srgbClr val="002060"/>
                    </a:gs>
                    <a:gs pos="23504">
                      <a:srgbClr val="002060"/>
                    </a:gs>
                    <a:gs pos="13783">
                      <a:srgbClr val="002060"/>
                    </a:gs>
                    <a:gs pos="50000">
                      <a:srgbClr val="002060"/>
                    </a:gs>
                    <a:gs pos="100000">
                      <a:schemeClr val="accent5">
                        <a:lumMod val="60000"/>
                        <a:lumOff val="40000"/>
                      </a:schemeClr>
                    </a:gs>
                  </a:gsLst>
                  <a:lin ang="5400000" scaled="0"/>
                </a:gradFill>
                <a:effectLst>
                  <a:glow rad="63500">
                    <a:srgbClr val="92D050">
                      <a:alpha val="40000"/>
                    </a:srgbClr>
                  </a:glow>
                  <a:outerShdw blurRad="12700" dist="38100" dir="2700000" algn="tl" rotWithShape="0">
                    <a:schemeClr val="accent5">
                      <a:lumMod val="60000"/>
                      <a:lumOff val="40000"/>
                    </a:schemeClr>
                  </a:outerShdw>
                </a:effectLst>
                <a:latin typeface="Arial Black" panose="020B0A04020102020204" pitchFamily="34" charset="0"/>
              </a:rPr>
              <a:t>ΟΔΗΓΟΣ</a:t>
            </a:r>
            <a:endParaRPr lang="en-US" sz="5400" b="1" cap="none" spc="300" dirty="0">
              <a:ln w="25400" cmpd="sng">
                <a:solidFill>
                  <a:schemeClr val="accent6">
                    <a:lumMod val="50000"/>
                  </a:schemeClr>
                </a:solidFill>
                <a:prstDash val="solid"/>
              </a:ln>
              <a:gradFill>
                <a:gsLst>
                  <a:gs pos="75399">
                    <a:schemeClr val="accent5">
                      <a:lumMod val="75000"/>
                    </a:schemeClr>
                  </a:gs>
                  <a:gs pos="64500">
                    <a:schemeClr val="accent5">
                      <a:lumMod val="75000"/>
                    </a:schemeClr>
                  </a:gs>
                  <a:gs pos="37150">
                    <a:srgbClr val="002060"/>
                  </a:gs>
                  <a:gs pos="0">
                    <a:srgbClr val="002060"/>
                  </a:gs>
                  <a:gs pos="29508">
                    <a:srgbClr val="002060"/>
                  </a:gs>
                  <a:gs pos="23504">
                    <a:srgbClr val="002060"/>
                  </a:gs>
                  <a:gs pos="13783">
                    <a:srgbClr val="002060"/>
                  </a:gs>
                  <a:gs pos="50000">
                    <a:srgbClr val="002060"/>
                  </a:gs>
                  <a:gs pos="100000">
                    <a:schemeClr val="accent5">
                      <a:lumMod val="60000"/>
                      <a:lumOff val="40000"/>
                    </a:schemeClr>
                  </a:gs>
                </a:gsLst>
                <a:lin ang="5400000" scaled="0"/>
              </a:gradFill>
              <a:effectLst>
                <a:glow rad="63500">
                  <a:srgbClr val="92D050">
                    <a:alpha val="40000"/>
                  </a:srgbClr>
                </a:glow>
                <a:outerShdw blurRad="12700" dist="38100" dir="2700000" algn="tl" rotWithShape="0">
                  <a:schemeClr val="accent5">
                    <a:lumMod val="60000"/>
                    <a:lumOff val="40000"/>
                  </a:schemeClr>
                </a:outerShdw>
              </a:effectLst>
              <a:latin typeface="Arial Black" panose="020B0A04020102020204" pitchFamily="34" charset="0"/>
            </a:endParaRPr>
          </a:p>
        </p:txBody>
      </p:sp>
    </p:spTree>
    <p:extLst>
      <p:ext uri="{BB962C8B-B14F-4D97-AF65-F5344CB8AC3E}">
        <p14:creationId xmlns:p14="http://schemas.microsoft.com/office/powerpoint/2010/main" val="33576016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 presetClass="entr" presetSubtype="0" fill="hold" grpId="0" nodeType="afterEffect">
                                  <p:stCondLst>
                                    <p:cond delay="0"/>
                                  </p:stCondLst>
                                  <p:childTnLst>
                                    <p:set>
                                      <p:cBhvr>
                                        <p:cTn id="11" dur="1" fill="hold">
                                          <p:stCondLst>
                                            <p:cond delay="24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4852" y="239843"/>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pic>
        <p:nvPicPr>
          <p:cNvPr id="17" name="Εικόνα 3" descr="Αρχείο:Xartis-5.png - Βικιπαίδεια"/>
          <p:cNvPicPr/>
          <p:nvPr/>
        </p:nvPicPr>
        <p:blipFill>
          <a:blip r:embed="rId2" cstate="print">
            <a:extLst>
              <a:ext uri="{28A0092B-C50C-407E-A947-70E740481C1C}">
                <a14:useLocalDpi xmlns:a14="http://schemas.microsoft.com/office/drawing/2010/main"/>
              </a:ext>
            </a:extLst>
          </a:blip>
          <a:srcRect/>
          <a:stretch>
            <a:fillRect/>
          </a:stretch>
        </p:blipFill>
        <p:spPr bwMode="auto">
          <a:xfrm>
            <a:off x="245659" y="327546"/>
            <a:ext cx="11709779" cy="630526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9603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4852" y="239843"/>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dirty="0"/>
          </a:p>
        </p:txBody>
      </p:sp>
      <p:sp>
        <p:nvSpPr>
          <p:cNvPr id="13" name="Rectangle 12"/>
          <p:cNvSpPr/>
          <p:nvPr/>
        </p:nvSpPr>
        <p:spPr>
          <a:xfrm>
            <a:off x="-13077728" y="-967506"/>
            <a:ext cx="837555" cy="492271"/>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11" name="TextBox 4"/>
          <p:cNvSpPr txBox="1"/>
          <p:nvPr/>
        </p:nvSpPr>
        <p:spPr>
          <a:xfrm>
            <a:off x="2326855" y="1055578"/>
            <a:ext cx="8571300" cy="646331"/>
          </a:xfrm>
          <a:prstGeom prst="rect">
            <a:avLst/>
          </a:prstGeom>
          <a:noFill/>
          <a:ln cap="flat">
            <a:noFill/>
          </a:ln>
        </p:spPr>
        <p:txBody>
          <a:bodyPr vert="horz" wrap="square" lIns="91440" tIns="45720" rIns="91440" bIns="45720" anchor="t" anchorCtr="0" compatLnSpc="1">
            <a:spAutoFit/>
          </a:bodyPr>
          <a:lstStyle/>
          <a:p>
            <a:pPr algn="just">
              <a:lnSpc>
                <a:spcPct val="150000"/>
              </a:lnSpc>
              <a:defRPr sz="1800" b="0" i="0" u="none" strike="noStrike" kern="0" cap="none" spc="0" baseline="0">
                <a:solidFill>
                  <a:srgbClr val="000000"/>
                </a:solidFill>
                <a:uFillTx/>
              </a:defRPr>
            </a:pPr>
            <a:r>
              <a:rPr lang="el-GR" sz="2400" b="1" kern="0" spc="600" dirty="0">
                <a:solidFill>
                  <a:schemeClr val="accent1">
                    <a:lumMod val="50000"/>
                  </a:schemeClr>
                </a:solidFill>
                <a:effectLst>
                  <a:outerShdw dist="38096" dir="2700000">
                    <a:srgbClr val="000000"/>
                  </a:outerShdw>
                </a:effectLst>
                <a:latin typeface="Arial Black" pitchFamily="34"/>
              </a:rPr>
              <a:t>Έχει </a:t>
            </a:r>
            <a:r>
              <a:rPr lang="el-GR" sz="2400" b="1" kern="0" spc="600" dirty="0">
                <a:solidFill>
                  <a:srgbClr val="FF0000"/>
                </a:solidFill>
                <a:effectLst>
                  <a:outerShdw dist="38096" dir="2700000">
                    <a:srgbClr val="000000"/>
                  </a:outerShdw>
                </a:effectLst>
                <a:latin typeface="Arial Black" pitchFamily="34"/>
              </a:rPr>
              <a:t>536</a:t>
            </a:r>
            <a:r>
              <a:rPr lang="el-GR" sz="2400" b="1" kern="0" spc="600" dirty="0">
                <a:solidFill>
                  <a:schemeClr val="accent1">
                    <a:lumMod val="50000"/>
                  </a:schemeClr>
                </a:solidFill>
                <a:effectLst>
                  <a:outerShdw dist="38096" dir="2700000">
                    <a:srgbClr val="000000"/>
                  </a:outerShdw>
                </a:effectLst>
                <a:latin typeface="Arial Black" pitchFamily="34"/>
              </a:rPr>
              <a:t> οδούς και </a:t>
            </a:r>
            <a:r>
              <a:rPr lang="el-GR" sz="2400" b="1" kern="0" spc="600" dirty="0">
                <a:solidFill>
                  <a:srgbClr val="FF0000"/>
                </a:solidFill>
                <a:effectLst>
                  <a:outerShdw dist="38096" dir="2700000">
                    <a:srgbClr val="000000"/>
                  </a:outerShdw>
                </a:effectLst>
                <a:latin typeface="Arial Black" pitchFamily="34"/>
              </a:rPr>
              <a:t>16</a:t>
            </a:r>
            <a:r>
              <a:rPr lang="el-GR" sz="2400" b="1" kern="0" spc="600" dirty="0">
                <a:solidFill>
                  <a:schemeClr val="accent1">
                    <a:lumMod val="50000"/>
                  </a:schemeClr>
                </a:solidFill>
                <a:effectLst>
                  <a:outerShdw dist="38096" dir="2700000">
                    <a:srgbClr val="000000"/>
                  </a:outerShdw>
                </a:effectLst>
                <a:latin typeface="Arial Black" pitchFamily="34"/>
              </a:rPr>
              <a:t> πλατείες.</a:t>
            </a:r>
          </a:p>
        </p:txBody>
      </p:sp>
      <p:grpSp>
        <p:nvGrpSpPr>
          <p:cNvPr id="2" name="Group 1"/>
          <p:cNvGrpSpPr/>
          <p:nvPr/>
        </p:nvGrpSpPr>
        <p:grpSpPr>
          <a:xfrm>
            <a:off x="0" y="2251881"/>
            <a:ext cx="4910297" cy="4263850"/>
            <a:chOff x="0" y="2251881"/>
            <a:chExt cx="4910297" cy="4263850"/>
          </a:xfrm>
        </p:grpSpPr>
        <p:pic>
          <p:nvPicPr>
            <p:cNvPr id="1026" name="Picture 2" descr="https://www.kifissia.gr/sites/default/files/cebaceb7cf86ceb9cf83ceb9ceb1cf83-cebaceb5cebdcf84cf81ceb9cebaceb7-cf80cebbceb1cf84ceb5ceb9ceb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251881"/>
              <a:ext cx="4487049" cy="33652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p:cNvSpPr txBox="1"/>
            <p:nvPr/>
          </p:nvSpPr>
          <p:spPr>
            <a:xfrm rot="21338436">
              <a:off x="996982" y="5869400"/>
              <a:ext cx="3913315" cy="64633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dirty="0">
                  <a:solidFill>
                    <a:srgbClr val="000000"/>
                  </a:solidFill>
                  <a:uFillTx/>
                  <a:latin typeface="Calibri"/>
                </a:rPr>
                <a:t>Ο «τροχονόμος» ήταν σήμα κατατεθέν</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1" dirty="0">
                  <a:solidFill>
                    <a:srgbClr val="000000"/>
                  </a:solidFill>
                  <a:latin typeface="Calibri"/>
                </a:rPr>
                <a:t>της πλατείας Πλατάνου</a:t>
              </a:r>
              <a:endParaRPr lang="el-GR" sz="1800" b="1" i="0" u="none" strike="noStrike" kern="1200" cap="none" spc="0" baseline="0" dirty="0">
                <a:solidFill>
                  <a:srgbClr val="000000"/>
                </a:solidFill>
                <a:uFillTx/>
                <a:latin typeface="Calibri"/>
              </a:endParaRPr>
            </a:p>
          </p:txBody>
        </p:sp>
      </p:grpSp>
      <p:grpSp>
        <p:nvGrpSpPr>
          <p:cNvPr id="5" name="Group 4"/>
          <p:cNvGrpSpPr/>
          <p:nvPr/>
        </p:nvGrpSpPr>
        <p:grpSpPr>
          <a:xfrm>
            <a:off x="6163004" y="3870844"/>
            <a:ext cx="6420881" cy="2987156"/>
            <a:chOff x="6163004" y="3870844"/>
            <a:chExt cx="6420881" cy="2987156"/>
          </a:xfrm>
        </p:grpSpPr>
        <p:pic>
          <p:nvPicPr>
            <p:cNvPr id="1028" name="Picture 4" descr="Στην πλατεία Κεφαλαρίου η 4η βόλτα στα αρχοντικά της Κηφισιάς"/>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867323" y="3870844"/>
              <a:ext cx="4716562" cy="298715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4" name="TextBox 13"/>
            <p:cNvSpPr txBox="1"/>
            <p:nvPr/>
          </p:nvSpPr>
          <p:spPr>
            <a:xfrm>
              <a:off x="6163004" y="6173875"/>
              <a:ext cx="2247731" cy="369332"/>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1" dirty="0">
                  <a:solidFill>
                    <a:srgbClr val="000000"/>
                  </a:solidFill>
                  <a:latin typeface="Calibri"/>
                </a:rPr>
                <a:t>Πλατεία </a:t>
              </a:r>
              <a:r>
                <a:rPr lang="el-GR" b="1" dirty="0" err="1">
                  <a:solidFill>
                    <a:srgbClr val="000000"/>
                  </a:solidFill>
                  <a:latin typeface="Calibri"/>
                </a:rPr>
                <a:t>Κεφαλαρίου</a:t>
              </a:r>
              <a:endParaRPr lang="el-GR" sz="1800" b="1" i="0" u="none" strike="noStrike" kern="1200" cap="none" spc="0" baseline="0" dirty="0">
                <a:solidFill>
                  <a:srgbClr val="000000"/>
                </a:solidFill>
                <a:uFillTx/>
                <a:latin typeface="Calibri"/>
              </a:endParaRPr>
            </a:p>
          </p:txBody>
        </p:sp>
      </p:grpSp>
      <p:sp>
        <p:nvSpPr>
          <p:cNvPr id="18" name="Rectangle 17"/>
          <p:cNvSpPr/>
          <p:nvPr/>
        </p:nvSpPr>
        <p:spPr>
          <a:xfrm>
            <a:off x="4185098" y="253469"/>
            <a:ext cx="4363695" cy="923330"/>
          </a:xfrm>
          <a:prstGeom prst="rect">
            <a:avLst/>
          </a:prstGeom>
          <a:noFill/>
        </p:spPr>
        <p:txBody>
          <a:bodyPr wrap="none" lIns="91440" tIns="45720" rIns="91440" bIns="45720">
            <a:spAutoFit/>
          </a:bodyPr>
          <a:lstStyle/>
          <a:p>
            <a:pPr algn="ctr"/>
            <a:r>
              <a:rPr lang="el-GR"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Η ΚΗΦΙΣΙΑ</a:t>
            </a:r>
            <a:endParaRPr lang="en-US"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p:txBody>
      </p:sp>
      <p:grpSp>
        <p:nvGrpSpPr>
          <p:cNvPr id="3" name="Group 2"/>
          <p:cNvGrpSpPr/>
          <p:nvPr/>
        </p:nvGrpSpPr>
        <p:grpSpPr>
          <a:xfrm>
            <a:off x="4457700" y="2044075"/>
            <a:ext cx="4584413" cy="2930513"/>
            <a:chOff x="4457700" y="2044075"/>
            <a:chExt cx="4584413" cy="2930513"/>
          </a:xfrm>
        </p:grpSpPr>
        <p:sp>
          <p:nvSpPr>
            <p:cNvPr id="19" name="TextBox 18"/>
            <p:cNvSpPr txBox="1"/>
            <p:nvPr/>
          </p:nvSpPr>
          <p:spPr>
            <a:xfrm rot="791613">
              <a:off x="6821632" y="2044075"/>
              <a:ext cx="2220481" cy="369332"/>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1" dirty="0">
                  <a:solidFill>
                    <a:srgbClr val="000000"/>
                  </a:solidFill>
                  <a:latin typeface="Calibri"/>
                </a:rPr>
                <a:t>Οδός Αργυροπούλου</a:t>
              </a:r>
              <a:endParaRPr lang="el-GR" sz="1800" b="1" i="0" u="none" strike="noStrike" kern="1200" cap="none" spc="0" baseline="0" dirty="0">
                <a:solidFill>
                  <a:srgbClr val="000000"/>
                </a:solidFill>
                <a:uFillTx/>
                <a:latin typeface="Calibri"/>
              </a:endParaRPr>
            </a:p>
          </p:txBody>
        </p:sp>
        <p:pic>
          <p:nvPicPr>
            <p:cNvPr id="6148" name="Picture 4" descr="Εμπορικό κέντρο στην Κηφισιά | ΠΑΥΛΟΣ Μ.ΚΑΛΛΙΓΑΣ - αρχιτεκτονική εταιρεία"/>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759677">
              <a:off x="4457700" y="2261849"/>
              <a:ext cx="4100512" cy="27127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Tree>
    <p:extLst>
      <p:ext uri="{BB962C8B-B14F-4D97-AF65-F5344CB8AC3E}">
        <p14:creationId xmlns:p14="http://schemas.microsoft.com/office/powerpoint/2010/main" val="288687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21" fill="hold">
                            <p:stCondLst>
                              <p:cond delay="2500"/>
                            </p:stCondLst>
                            <p:childTnLst>
                              <p:par>
                                <p:cTn id="22" presetID="16" presetClass="entr" presetSubtype="21"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4852" y="239843"/>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dirty="0"/>
          </a:p>
        </p:txBody>
      </p:sp>
      <p:sp>
        <p:nvSpPr>
          <p:cNvPr id="8" name="Rectangle 7"/>
          <p:cNvSpPr/>
          <p:nvPr/>
        </p:nvSpPr>
        <p:spPr>
          <a:xfrm>
            <a:off x="4213033" y="298891"/>
            <a:ext cx="4363695" cy="923330"/>
          </a:xfrm>
          <a:prstGeom prst="rect">
            <a:avLst/>
          </a:prstGeom>
          <a:noFill/>
        </p:spPr>
        <p:txBody>
          <a:bodyPr wrap="none" lIns="91440" tIns="45720" rIns="91440" bIns="45720">
            <a:spAutoFit/>
          </a:bodyPr>
          <a:lstStyle/>
          <a:p>
            <a:pPr algn="ctr"/>
            <a:r>
              <a:rPr lang="el-GR"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Η ΚΗΦΙΣΙΑ</a:t>
            </a:r>
            <a:endParaRPr lang="en-US"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p:txBody>
      </p:sp>
      <p:sp>
        <p:nvSpPr>
          <p:cNvPr id="2" name="Rectangle 1"/>
          <p:cNvSpPr/>
          <p:nvPr/>
        </p:nvSpPr>
        <p:spPr>
          <a:xfrm>
            <a:off x="5118541" y="1225482"/>
            <a:ext cx="6710288" cy="1938992"/>
          </a:xfrm>
          <a:prstGeom prst="rect">
            <a:avLst/>
          </a:prstGeom>
        </p:spPr>
        <p:txBody>
          <a:bodyPr wrap="square">
            <a:spAutoFit/>
          </a:bodyPr>
          <a:lstStyle/>
          <a:p>
            <a:pPr algn="just">
              <a:lnSpc>
                <a:spcPct val="150000"/>
              </a:lnSpc>
            </a:pPr>
            <a:r>
              <a:rPr lang="el-GR" sz="2000" b="1" kern="0" spc="300" dirty="0">
                <a:solidFill>
                  <a:schemeClr val="accent1">
                    <a:lumMod val="50000"/>
                  </a:schemeClr>
                </a:solidFill>
                <a:effectLst>
                  <a:outerShdw dist="38096" dir="2700000">
                    <a:srgbClr val="000000"/>
                  </a:outerShdw>
                </a:effectLst>
                <a:latin typeface="Arial Black" pitchFamily="34"/>
              </a:rPr>
              <a:t>Το 2010 η ιστορική </a:t>
            </a:r>
            <a:r>
              <a:rPr lang="el-GR" sz="2000" b="1" kern="0" spc="300" dirty="0">
                <a:solidFill>
                  <a:srgbClr val="FF0000"/>
                </a:solidFill>
                <a:effectLst>
                  <a:outerShdw dist="38096" dir="2700000">
                    <a:srgbClr val="000000"/>
                  </a:outerShdw>
                </a:effectLst>
                <a:latin typeface="Arial Black" pitchFamily="34"/>
              </a:rPr>
              <a:t>Κηφισιά</a:t>
            </a:r>
            <a:r>
              <a:rPr lang="el-GR" sz="2000" b="1" kern="0" spc="300" dirty="0">
                <a:solidFill>
                  <a:schemeClr val="accent1">
                    <a:lumMod val="50000"/>
                  </a:schemeClr>
                </a:solidFill>
                <a:effectLst>
                  <a:outerShdw dist="38096" dir="2700000">
                    <a:srgbClr val="000000"/>
                  </a:outerShdw>
                </a:effectLst>
                <a:latin typeface="Arial Black" pitchFamily="34"/>
              </a:rPr>
              <a:t> ενώθηκε με τους γειτονικούς δήμους της μικρασιατικής </a:t>
            </a:r>
            <a:r>
              <a:rPr lang="el-GR" sz="2000" b="1" kern="0" spc="300" dirty="0">
                <a:solidFill>
                  <a:srgbClr val="FF0000"/>
                </a:solidFill>
                <a:effectLst>
                  <a:outerShdw dist="38096" dir="2700000">
                    <a:srgbClr val="000000"/>
                  </a:outerShdw>
                </a:effectLst>
                <a:latin typeface="Arial Black" pitchFamily="34"/>
              </a:rPr>
              <a:t>Νέας Ερυθραίας</a:t>
            </a:r>
            <a:r>
              <a:rPr lang="el-GR" sz="2000" b="1" kern="0" spc="300" dirty="0">
                <a:solidFill>
                  <a:schemeClr val="accent1">
                    <a:lumMod val="50000"/>
                  </a:schemeClr>
                </a:solidFill>
                <a:effectLst>
                  <a:outerShdw dist="38096" dir="2700000">
                    <a:srgbClr val="000000"/>
                  </a:outerShdw>
                </a:effectLst>
                <a:latin typeface="Arial Black" pitchFamily="34"/>
              </a:rPr>
              <a:t> και της κηπούπολης </a:t>
            </a:r>
            <a:r>
              <a:rPr lang="el-GR" sz="2000" b="1" kern="0" spc="300" dirty="0">
                <a:solidFill>
                  <a:srgbClr val="FF0000"/>
                </a:solidFill>
                <a:effectLst>
                  <a:outerShdw dist="38096" dir="2700000">
                    <a:srgbClr val="000000"/>
                  </a:outerShdw>
                </a:effectLst>
                <a:latin typeface="Arial Black" pitchFamily="34"/>
              </a:rPr>
              <a:t>Εκάλης</a:t>
            </a:r>
            <a:r>
              <a:rPr lang="el-GR" sz="2000" b="1" kern="0" spc="300" dirty="0">
                <a:solidFill>
                  <a:schemeClr val="accent1">
                    <a:lumMod val="50000"/>
                  </a:schemeClr>
                </a:solidFill>
                <a:effectLst>
                  <a:outerShdw dist="38096" dir="2700000">
                    <a:srgbClr val="000000"/>
                  </a:outerShdw>
                </a:effectLst>
                <a:latin typeface="Arial Black" pitchFamily="34"/>
              </a:rPr>
              <a:t>.</a:t>
            </a:r>
          </a:p>
        </p:txBody>
      </p:sp>
      <p:pic>
        <p:nvPicPr>
          <p:cNvPr id="2050" name="Picture 2" descr="Νέα Ερυθραία: Το προάστιο που έγινε hot spot | Athens Voic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5180" y="1157289"/>
            <a:ext cx="4754878" cy="24145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34199" y="754518"/>
            <a:ext cx="1577676" cy="369332"/>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1" dirty="0">
                <a:solidFill>
                  <a:srgbClr val="000000"/>
                </a:solidFill>
                <a:latin typeface="Calibri"/>
              </a:rPr>
              <a:t>Νέα Ερυθραία</a:t>
            </a:r>
            <a:endParaRPr lang="el-GR" sz="1800" b="1" i="0" u="none" strike="noStrike" kern="1200" cap="none" spc="0" baseline="0" dirty="0">
              <a:solidFill>
                <a:srgbClr val="000000"/>
              </a:solidFill>
              <a:uFillTx/>
              <a:latin typeface="Calibri"/>
            </a:endParaRPr>
          </a:p>
        </p:txBody>
      </p:sp>
      <p:pic>
        <p:nvPicPr>
          <p:cNvPr id="2056" name="Picture 8" descr="Φωτογραφια γαμου Αγία Μαρίνα | Φωτογραφιες γαμου"/>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411046">
            <a:off x="7729946" y="3726935"/>
            <a:ext cx="4886530" cy="2545694"/>
          </a:xfrm>
          <a:prstGeom prst="roundRect">
            <a:avLst>
              <a:gd name="adj" fmla="val 5000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0903109" y="3635744"/>
            <a:ext cx="780984" cy="369332"/>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1" dirty="0">
                <a:solidFill>
                  <a:srgbClr val="000000"/>
                </a:solidFill>
                <a:latin typeface="Calibri"/>
              </a:rPr>
              <a:t>Εκάλη</a:t>
            </a:r>
            <a:endParaRPr lang="el-GR" sz="1800" b="1" i="0" u="none" strike="noStrike" kern="1200" cap="none" spc="0" baseline="0" dirty="0">
              <a:solidFill>
                <a:srgbClr val="000000"/>
              </a:solidFill>
              <a:uFillTx/>
              <a:latin typeface="Calibri"/>
            </a:endParaRPr>
          </a:p>
        </p:txBody>
      </p:sp>
      <p:pic>
        <p:nvPicPr>
          <p:cNvPr id="2058" name="Picture 10" descr="33 ΚΗΦΙΣΙΑ ΙΣΤΟΡΙΑ ΠΟΛΙΤΙΣΜΟΣ ΓΟΗΤΕΙΑ. ideas | πολιτισμός, ιστορία, αθήνα"/>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5135" y="3769171"/>
            <a:ext cx="4631914" cy="294089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082401" y="3694591"/>
            <a:ext cx="990977" cy="369332"/>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1" dirty="0">
                <a:solidFill>
                  <a:srgbClr val="000000"/>
                </a:solidFill>
                <a:latin typeface="Calibri"/>
              </a:rPr>
              <a:t>Κηφισιά</a:t>
            </a:r>
            <a:endParaRPr lang="el-GR" sz="1800" b="1" i="0" u="none" strike="noStrike" kern="1200" cap="none" spc="0" baseline="0" dirty="0">
              <a:solidFill>
                <a:srgbClr val="000000"/>
              </a:solidFill>
              <a:uFillTx/>
              <a:latin typeface="Calibri"/>
            </a:endParaRPr>
          </a:p>
        </p:txBody>
      </p:sp>
      <p:pic>
        <p:nvPicPr>
          <p:cNvPr id="23" name="Picture 2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57763" y="3607734"/>
            <a:ext cx="2586038" cy="3093104"/>
          </a:xfrm>
          <a:prstGeom prst="round2DiagRect">
            <a:avLst>
              <a:gd name="adj1" fmla="val 50000"/>
              <a:gd name="adj2" fmla="val 1658"/>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155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fade">
                                      <p:cBhvr>
                                        <p:cTn id="17" dur="1000"/>
                                        <p:tgtEl>
                                          <p:spTgt spid="2058"/>
                                        </p:tgtEl>
                                      </p:cBhvr>
                                    </p:animEffect>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1000" fill="hold"/>
                                        <p:tgtEl>
                                          <p:spTgt spid="23"/>
                                        </p:tgtEl>
                                        <p:attrNameLst>
                                          <p:attrName>ppt_x</p:attrName>
                                        </p:attrNameLst>
                                      </p:cBhvr>
                                      <p:tavLst>
                                        <p:tav tm="0">
                                          <p:val>
                                            <p:strVal val="#ppt_x"/>
                                          </p:val>
                                        </p:tav>
                                        <p:tav tm="100000">
                                          <p:val>
                                            <p:strVal val="#ppt_x"/>
                                          </p:val>
                                        </p:tav>
                                      </p:tavLst>
                                    </p:anim>
                                    <p:anim calcmode="lin" valueType="num">
                                      <p:cBhvr additive="base">
                                        <p:cTn id="22" dur="1000" fill="hold"/>
                                        <p:tgtEl>
                                          <p:spTgt spid="23"/>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4500"/>
                            </p:stCondLst>
                            <p:childTnLst>
                              <p:par>
                                <p:cTn id="30" presetID="6" presetClass="entr" presetSubtype="16" fill="hold" nodeType="afterEffect">
                                  <p:stCondLst>
                                    <p:cond delay="0"/>
                                  </p:stCondLst>
                                  <p:childTnLst>
                                    <p:set>
                                      <p:cBhvr>
                                        <p:cTn id="31" dur="1" fill="hold">
                                          <p:stCondLst>
                                            <p:cond delay="0"/>
                                          </p:stCondLst>
                                        </p:cTn>
                                        <p:tgtEl>
                                          <p:spTgt spid="2056"/>
                                        </p:tgtEl>
                                        <p:attrNameLst>
                                          <p:attrName>style.visibility</p:attrName>
                                        </p:attrNameLst>
                                      </p:cBhvr>
                                      <p:to>
                                        <p:strVal val="visible"/>
                                      </p:to>
                                    </p:set>
                                    <p:animEffect transition="in" filter="circle(in)">
                                      <p:cBhvr>
                                        <p:cTn id="32" dur="2000"/>
                                        <p:tgtEl>
                                          <p:spTgt spid="2056"/>
                                        </p:tgtEl>
                                      </p:cBhvr>
                                    </p:animEffect>
                                  </p:childTnLst>
                                </p:cTn>
                              </p:par>
                            </p:childTnLst>
                          </p:cTn>
                        </p:par>
                        <p:par>
                          <p:cTn id="33" fill="hold">
                            <p:stCondLst>
                              <p:cond delay="65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4852" y="239843"/>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2" name="TextBox 5"/>
          <p:cNvSpPr txBox="1"/>
          <p:nvPr/>
        </p:nvSpPr>
        <p:spPr>
          <a:xfrm>
            <a:off x="1363851" y="1044424"/>
            <a:ext cx="10386188" cy="369332"/>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1" i="1" u="sng" strike="noStrike" kern="1200" cap="none" spc="300" baseline="0" dirty="0">
                <a:solidFill>
                  <a:srgbClr val="FFC000"/>
                </a:solidFill>
                <a:effectLst>
                  <a:outerShdw dist="38096" dir="2700000">
                    <a:srgbClr val="000000"/>
                  </a:outerShdw>
                </a:effectLst>
                <a:uFillTx/>
                <a:latin typeface="Arial Black" pitchFamily="34"/>
              </a:rPr>
              <a:t>Η Κηφισιά υπήρξε μία από τις αρχαίες 12 πόλεις της Αττικής. </a:t>
            </a:r>
          </a:p>
        </p:txBody>
      </p:sp>
      <p:sp>
        <p:nvSpPr>
          <p:cNvPr id="4" name="TextBox 5"/>
          <p:cNvSpPr txBox="1"/>
          <p:nvPr/>
        </p:nvSpPr>
        <p:spPr>
          <a:xfrm>
            <a:off x="504966" y="1568858"/>
            <a:ext cx="11245755" cy="3335528"/>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l-GR" sz="2000" b="1" kern="0" dirty="0">
                <a:solidFill>
                  <a:schemeClr val="accent1">
                    <a:lumMod val="50000"/>
                  </a:schemeClr>
                </a:solidFill>
                <a:effectLst>
                  <a:outerShdw dist="38096" dir="2700000">
                    <a:srgbClr val="000000"/>
                  </a:outerShdw>
                </a:effectLst>
                <a:latin typeface="Arial Black" pitchFamily="34"/>
              </a:rPr>
              <a:t>Μετά την απελευθέρωση από τους Οθωμανούς η περιοχή πέρασε στα χέρια πλουσίων γαιοκτημόνων, αλλά και αγωνιστών του 1821 που αποζημιώθηκαν από τον </a:t>
            </a:r>
            <a:r>
              <a:rPr lang="el-GR" sz="2000" b="1" kern="0" dirty="0" err="1">
                <a:solidFill>
                  <a:schemeClr val="accent1">
                    <a:lumMod val="50000"/>
                  </a:schemeClr>
                </a:solidFill>
                <a:effectLst>
                  <a:outerShdw dist="38096" dir="2700000">
                    <a:srgbClr val="000000"/>
                  </a:outerShdw>
                </a:effectLst>
                <a:latin typeface="Arial Black" pitchFamily="34"/>
              </a:rPr>
              <a:t>Όθωνα</a:t>
            </a:r>
            <a:r>
              <a:rPr lang="el-GR" sz="2000" b="1" kern="0" dirty="0">
                <a:solidFill>
                  <a:schemeClr val="accent1">
                    <a:lumMod val="50000"/>
                  </a:schemeClr>
                </a:solidFill>
                <a:effectLst>
                  <a:outerShdw dist="38096" dir="2700000">
                    <a:srgbClr val="000000"/>
                  </a:outerShdw>
                </a:effectLst>
                <a:latin typeface="Arial Black" pitchFamily="34"/>
              </a:rPr>
              <a:t> με κάποια κτήματα.</a:t>
            </a:r>
          </a:p>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l-GR" sz="500" b="1" kern="0" dirty="0">
              <a:solidFill>
                <a:schemeClr val="accent1">
                  <a:lumMod val="50000"/>
                </a:schemeClr>
              </a:solidFill>
              <a:effectLst>
                <a:outerShdw dist="38096" dir="2700000">
                  <a:srgbClr val="000000"/>
                </a:outerShdw>
              </a:effectLst>
              <a:latin typeface="Arial Black" pitchFamily="34"/>
            </a:endParaRPr>
          </a:p>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l-GR" sz="2000" b="1" kern="0" dirty="0">
                <a:solidFill>
                  <a:schemeClr val="accent1">
                    <a:lumMod val="50000"/>
                  </a:schemeClr>
                </a:solidFill>
                <a:effectLst>
                  <a:outerShdw dist="38096" dir="2700000">
                    <a:srgbClr val="000000"/>
                  </a:outerShdw>
                </a:effectLst>
                <a:latin typeface="Arial Black" pitchFamily="34"/>
              </a:rPr>
              <a:t>Πολλοί από αυτούς ήταν πολιορκητές της Ακρόπολης </a:t>
            </a:r>
          </a:p>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l-GR" sz="2000" b="1" kern="0" dirty="0">
                <a:solidFill>
                  <a:schemeClr val="accent1">
                    <a:lumMod val="50000"/>
                  </a:schemeClr>
                </a:solidFill>
                <a:effectLst>
                  <a:outerShdw dist="38096" dir="2700000">
                    <a:srgbClr val="000000"/>
                  </a:outerShdw>
                </a:effectLst>
                <a:latin typeface="Arial Black" pitchFamily="34"/>
              </a:rPr>
              <a:t>στους  οποίους έδωσαν γη αντί για ένα ελάχιστο </a:t>
            </a:r>
          </a:p>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l-GR" sz="2000" b="1" kern="0" dirty="0">
                <a:solidFill>
                  <a:schemeClr val="accent1">
                    <a:lumMod val="50000"/>
                  </a:schemeClr>
                </a:solidFill>
                <a:effectLst>
                  <a:outerShdw dist="38096" dir="2700000">
                    <a:srgbClr val="000000"/>
                  </a:outerShdw>
                </a:effectLst>
                <a:latin typeface="Arial Black" pitchFamily="34"/>
              </a:rPr>
              <a:t>χρηματικό ποσό.</a:t>
            </a:r>
          </a:p>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l-GR" sz="1050" b="1" kern="0" dirty="0">
              <a:solidFill>
                <a:schemeClr val="accent1">
                  <a:lumMod val="50000"/>
                </a:schemeClr>
              </a:solidFill>
              <a:effectLst>
                <a:outerShdw dist="38096" dir="2700000">
                  <a:srgbClr val="000000"/>
                </a:outerShdw>
              </a:effectLst>
              <a:latin typeface="Arial Black" pitchFamily="34"/>
            </a:endParaRPr>
          </a:p>
        </p:txBody>
      </p:sp>
      <p:sp>
        <p:nvSpPr>
          <p:cNvPr id="15" name="Rectangle 14"/>
          <p:cNvSpPr/>
          <p:nvPr/>
        </p:nvSpPr>
        <p:spPr>
          <a:xfrm>
            <a:off x="452336" y="177133"/>
            <a:ext cx="11384848" cy="830997"/>
          </a:xfrm>
          <a:prstGeom prst="rect">
            <a:avLst/>
          </a:prstGeom>
          <a:noFill/>
        </p:spPr>
        <p:txBody>
          <a:bodyPr wrap="none" lIns="91440" tIns="45720" rIns="91440" bIns="45720">
            <a:spAutoFit/>
          </a:bodyPr>
          <a:lstStyle/>
          <a:p>
            <a:pPr algn="ctr"/>
            <a:r>
              <a:rPr lang="el-GR" sz="4800" b="1"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ΙΣΤΟΡΙΚΗ ΑΝΑΔΡΟΜΗ</a:t>
            </a:r>
            <a:r>
              <a:rPr lang="el-GR"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 ΚΗΦΙΣΙΑΣ</a:t>
            </a:r>
            <a:endParaRPr lang="en-US"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p:txBody>
      </p:sp>
      <p:pic>
        <p:nvPicPr>
          <p:cNvPr id="13" name="Picture 2" descr="https://polis24.gr/wp-content/uploads/2017/05/ki-43-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492621" y="3643953"/>
            <a:ext cx="4558351" cy="3046556"/>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4" descr="http://www.amapola.gr/kalithea/subcat/images/600-00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43962" y="4285396"/>
            <a:ext cx="4002999" cy="24293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2830" y="4762804"/>
            <a:ext cx="2838736" cy="1955053"/>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TextBox 17"/>
          <p:cNvSpPr txBox="1"/>
          <p:nvPr/>
        </p:nvSpPr>
        <p:spPr>
          <a:xfrm>
            <a:off x="9279840" y="3107737"/>
            <a:ext cx="2032929" cy="369332"/>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1" dirty="0">
                <a:solidFill>
                  <a:srgbClr val="000000"/>
                </a:solidFill>
                <a:latin typeface="Calibri"/>
              </a:rPr>
              <a:t>Η κοσμική Κηφισιά</a:t>
            </a:r>
            <a:endParaRPr lang="el-GR" sz="1800" b="1"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18264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750"/>
                                        <p:tgtEl>
                                          <p:spTgt spid="8"/>
                                        </p:tgtEl>
                                      </p:cBhvr>
                                    </p:animEffect>
                                  </p:childTnLst>
                                </p:cTn>
                              </p:par>
                            </p:childTnLst>
                          </p:cTn>
                        </p:par>
                        <p:par>
                          <p:cTn id="8" fill="hold">
                            <p:stCondLst>
                              <p:cond delay="750"/>
                            </p:stCondLst>
                            <p:childTnLst>
                              <p:par>
                                <p:cTn id="9" presetID="5" presetClass="entr" presetSubtype="5"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down)">
                                      <p:cBhvr>
                                        <p:cTn id="11" dur="750"/>
                                        <p:tgtEl>
                                          <p:spTgt spid="3"/>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4852" y="239843"/>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4" name="TextBox 5"/>
          <p:cNvSpPr txBox="1"/>
          <p:nvPr/>
        </p:nvSpPr>
        <p:spPr>
          <a:xfrm>
            <a:off x="3152633" y="995649"/>
            <a:ext cx="5336274" cy="3104696"/>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l-GR" sz="1050" b="1" kern="0" dirty="0">
              <a:solidFill>
                <a:schemeClr val="accent1">
                  <a:lumMod val="50000"/>
                </a:schemeClr>
              </a:solidFill>
              <a:effectLst>
                <a:outerShdw dist="38096" dir="2700000">
                  <a:srgbClr val="000000"/>
                </a:outerShdw>
              </a:effectLst>
              <a:latin typeface="Arial Black" pitchFamily="34"/>
            </a:endParaRPr>
          </a:p>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l-GR" sz="2000" b="1" kern="0" dirty="0">
                <a:solidFill>
                  <a:schemeClr val="accent1">
                    <a:lumMod val="50000"/>
                  </a:schemeClr>
                </a:solidFill>
                <a:effectLst>
                  <a:outerShdw dist="38096" dir="2700000">
                    <a:srgbClr val="000000"/>
                  </a:outerShdw>
                </a:effectLst>
                <a:latin typeface="Arial Black" pitchFamily="34"/>
              </a:rPr>
              <a:t>Η Κηφισιά μετατράπηκε σταδιακά σε αστικό και μεγαλοαστικό κοσμικό θέρετρο με κύρια χαρακτηριστικά τις επαύλεις και τα εντυπωσιακά ξενοδοχεία που χτίστηκαν κυρίως τη δεκαετία του ‘20.</a:t>
            </a:r>
          </a:p>
        </p:txBody>
      </p:sp>
      <p:sp>
        <p:nvSpPr>
          <p:cNvPr id="15" name="Rectangle 14"/>
          <p:cNvSpPr/>
          <p:nvPr/>
        </p:nvSpPr>
        <p:spPr>
          <a:xfrm>
            <a:off x="452336" y="177133"/>
            <a:ext cx="11384848" cy="830997"/>
          </a:xfrm>
          <a:prstGeom prst="rect">
            <a:avLst/>
          </a:prstGeom>
          <a:noFill/>
        </p:spPr>
        <p:txBody>
          <a:bodyPr wrap="none" lIns="91440" tIns="45720" rIns="91440" bIns="45720">
            <a:spAutoFit/>
          </a:bodyPr>
          <a:lstStyle/>
          <a:p>
            <a:pPr algn="ctr"/>
            <a:r>
              <a:rPr lang="el-GR" sz="4800" b="1"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ΙΣΤΟΡΙΚΗ ΑΝΑΔΡΟΜΗ</a:t>
            </a:r>
            <a:r>
              <a:rPr lang="el-GR"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 ΚΗΦΙΣΙΑΣ</a:t>
            </a:r>
            <a:endParaRPr lang="en-US"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p:txBody>
      </p:sp>
      <p:pic>
        <p:nvPicPr>
          <p:cNvPr id="16" name="Picture 15" descr="Κηφισιά , το ξενοδοχείο &quot;Παλάς&quot;. Φωτογραφία: Γκινάκου, Αρχείο Μουσείου Μπενάκη"/>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4716" y="1253172"/>
            <a:ext cx="2702939" cy="2468751"/>
          </a:xfrm>
          <a:prstGeom prst="rect">
            <a:avLst/>
          </a:prstGeom>
          <a:noFill/>
          <a:ln w="88897" cap="sq">
            <a:solidFill>
              <a:srgbClr val="FFFFFF"/>
            </a:solidFill>
            <a:prstDash val="solid"/>
            <a:miter/>
          </a:ln>
          <a:effectLst>
            <a:outerShdw dir="16200000" algn="tl">
              <a:srgbClr val="000000">
                <a:alpha val="43000"/>
              </a:srgbClr>
            </a:outerShdw>
          </a:effectLst>
        </p:spPr>
      </p:pic>
      <p:sp>
        <p:nvSpPr>
          <p:cNvPr id="17" name="TextBox 7"/>
          <p:cNvSpPr txBox="1"/>
          <p:nvPr/>
        </p:nvSpPr>
        <p:spPr>
          <a:xfrm>
            <a:off x="434681" y="3812953"/>
            <a:ext cx="2078389"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dirty="0">
                <a:solidFill>
                  <a:srgbClr val="000000"/>
                </a:solidFill>
                <a:uFillTx/>
                <a:latin typeface="Calibri"/>
              </a:rPr>
              <a:t>Ξ</a:t>
            </a:r>
            <a:r>
              <a:rPr lang="el-GR" b="1" kern="0" dirty="0">
                <a:solidFill>
                  <a:srgbClr val="000000"/>
                </a:solidFill>
                <a:latin typeface="Calibri"/>
              </a:rPr>
              <a:t>ενοδοχείο</a:t>
            </a:r>
            <a:r>
              <a:rPr lang="el-GR" sz="1800" b="1" i="0" u="none" strike="noStrike" kern="1200" cap="none" spc="0" baseline="0" dirty="0">
                <a:solidFill>
                  <a:srgbClr val="000000"/>
                </a:solidFill>
                <a:uFillTx/>
                <a:latin typeface="Calibri"/>
              </a:rPr>
              <a:t> ‘</a:t>
            </a:r>
            <a:r>
              <a:rPr lang="el-GR" sz="1800" b="1" i="0" u="none" strike="noStrike" kern="1200" cap="none" spc="0" baseline="0" dirty="0" err="1">
                <a:solidFill>
                  <a:srgbClr val="000000"/>
                </a:solidFill>
                <a:uFillTx/>
                <a:latin typeface="Calibri"/>
              </a:rPr>
              <a:t>Παλάς</a:t>
            </a:r>
            <a:r>
              <a:rPr lang="el-GR" sz="1800" b="1" i="0" u="none" strike="noStrike" kern="1200" cap="none" spc="0" baseline="0" dirty="0">
                <a:solidFill>
                  <a:srgbClr val="000000"/>
                </a:solidFill>
                <a:uFillTx/>
                <a:latin typeface="Calibri"/>
              </a:rPr>
              <a:t>’</a:t>
            </a:r>
          </a:p>
        </p:txBody>
      </p:sp>
      <p:pic>
        <p:nvPicPr>
          <p:cNvPr id="21" name="Picture 4" descr="Βίλα Καζούλη: Η ιστορία του νεοκλασικού όπου βασάνιζαν αντιστασιακούς –  Γιατί θεωρείται «στοιχειωμένη» - PatrisNews - Εφημερίδα Πατρίς Ηλείας"/>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79976" y="2115402"/>
            <a:ext cx="3385844" cy="1906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TextBox 7"/>
          <p:cNvSpPr txBox="1"/>
          <p:nvPr/>
        </p:nvSpPr>
        <p:spPr>
          <a:xfrm>
            <a:off x="9417184" y="1645233"/>
            <a:ext cx="2029723" cy="369332"/>
          </a:xfrm>
          <a:prstGeom prst="rect">
            <a:avLst/>
          </a:prstGeom>
          <a:noFill/>
          <a:ln cap="flat">
            <a:noFill/>
          </a:ln>
        </p:spPr>
        <p:txBody>
          <a:bodyPr vert="horz" wrap="none" lIns="91440" tIns="45720" rIns="91440" bIns="45720" anchor="t" anchorCtr="0" compatLnSpc="1">
            <a:spAutoFit/>
          </a:bodyPr>
          <a:lstStyle/>
          <a:p>
            <a:pPr lvl="0" defTabSz="914400">
              <a:defRPr sz="1800" b="0" i="0" u="none" strike="noStrike" kern="0" cap="none" spc="0" baseline="0">
                <a:solidFill>
                  <a:srgbClr val="000000"/>
                </a:solidFill>
                <a:uFillTx/>
              </a:defRPr>
            </a:pPr>
            <a:r>
              <a:rPr lang="el-GR" b="1" dirty="0">
                <a:solidFill>
                  <a:srgbClr val="000000"/>
                </a:solidFill>
                <a:latin typeface="Calibri"/>
              </a:rPr>
              <a:t>Έπαυλης</a:t>
            </a:r>
            <a:r>
              <a:rPr lang="el-GR" b="1" kern="0" dirty="0">
                <a:solidFill>
                  <a:srgbClr val="000000"/>
                </a:solidFill>
                <a:latin typeface="Calibri"/>
              </a:rPr>
              <a:t> </a:t>
            </a:r>
            <a:r>
              <a:rPr lang="el-GR" sz="1800" b="1" i="0" u="none" strike="noStrike" kern="1200" cap="none" spc="0" baseline="0" dirty="0">
                <a:solidFill>
                  <a:srgbClr val="000000"/>
                </a:solidFill>
                <a:uFillTx/>
                <a:latin typeface="Calibri"/>
              </a:rPr>
              <a:t>‘</a:t>
            </a:r>
            <a:r>
              <a:rPr lang="el-GR" b="1" kern="0" dirty="0" err="1">
                <a:solidFill>
                  <a:srgbClr val="000000"/>
                </a:solidFill>
                <a:latin typeface="Calibri"/>
              </a:rPr>
              <a:t>Καζούλη</a:t>
            </a:r>
            <a:r>
              <a:rPr lang="el-GR" sz="1800" b="1" i="0" u="none" strike="noStrike" kern="1200" cap="none" spc="0" baseline="0" dirty="0">
                <a:solidFill>
                  <a:srgbClr val="000000"/>
                </a:solidFill>
                <a:uFillTx/>
                <a:latin typeface="Calibri"/>
              </a:rPr>
              <a:t>’</a:t>
            </a:r>
          </a:p>
        </p:txBody>
      </p:sp>
      <p:pic>
        <p:nvPicPr>
          <p:cNvPr id="23" name="Picture 6" descr="Βίλα Καζούλη"/>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84442" y="4362667"/>
            <a:ext cx="3453419" cy="23012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8" name="Picture 2" descr="Neoclassical Architecture in Greece: Κηφισιά, η παραμυθένια έπαυλις  &quot;Χρυσάνθεμον&quot;, όπως ήταν αρχικά, φέροντας σχεδόν όλα τα είδη διακοσμητικών!"/>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116715" y="4162568"/>
            <a:ext cx="3226173" cy="2605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 name="Rectangle 28"/>
          <p:cNvSpPr/>
          <p:nvPr/>
        </p:nvSpPr>
        <p:spPr>
          <a:xfrm>
            <a:off x="5943266" y="3745469"/>
            <a:ext cx="2736709" cy="369332"/>
          </a:xfrm>
          <a:prstGeom prst="rect">
            <a:avLst/>
          </a:prstGeom>
        </p:spPr>
        <p:txBody>
          <a:bodyPr wrap="square">
            <a:spAutoFit/>
          </a:bodyPr>
          <a:lstStyle/>
          <a:p>
            <a:r>
              <a:rPr lang="el-GR" b="1" kern="0" dirty="0">
                <a:solidFill>
                  <a:srgbClr val="000000"/>
                </a:solidFill>
                <a:latin typeface="Calibri"/>
              </a:rPr>
              <a:t>Έπαυλης ‘</a:t>
            </a:r>
            <a:r>
              <a:rPr lang="el-GR" b="1" kern="0" dirty="0" err="1">
                <a:solidFill>
                  <a:srgbClr val="000000"/>
                </a:solidFill>
                <a:latin typeface="Calibri"/>
              </a:rPr>
              <a:t>Χρυσάνθεμον</a:t>
            </a:r>
            <a:r>
              <a:rPr lang="el-GR" b="1" kern="0" dirty="0">
                <a:solidFill>
                  <a:srgbClr val="000000"/>
                </a:solidFill>
                <a:latin typeface="Calibri"/>
              </a:rPr>
              <a:t>’</a:t>
            </a:r>
          </a:p>
        </p:txBody>
      </p:sp>
      <p:pic>
        <p:nvPicPr>
          <p:cNvPr id="30" name="Picture 2" descr="Βάρσου"/>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4357467"/>
            <a:ext cx="3746117" cy="25005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1" name="Rectangle 30"/>
          <p:cNvSpPr/>
          <p:nvPr/>
        </p:nvSpPr>
        <p:spPr>
          <a:xfrm rot="20245778">
            <a:off x="-9364" y="4593971"/>
            <a:ext cx="2095317" cy="369332"/>
          </a:xfrm>
          <a:prstGeom prst="rect">
            <a:avLst/>
          </a:prstGeom>
        </p:spPr>
        <p:txBody>
          <a:bodyPr wrap="none">
            <a:spAutoFit/>
          </a:bodyPr>
          <a:lstStyle/>
          <a:p>
            <a:r>
              <a:rPr lang="el-GR" b="1" dirty="0">
                <a:solidFill>
                  <a:schemeClr val="bg1"/>
                </a:solidFill>
                <a:latin typeface="Calibri"/>
              </a:rPr>
              <a:t>Αρχοντικό ‘Βάρσου’</a:t>
            </a:r>
          </a:p>
        </p:txBody>
      </p:sp>
    </p:spTree>
    <p:extLst>
      <p:ext uri="{BB962C8B-B14F-4D97-AF65-F5344CB8AC3E}">
        <p14:creationId xmlns:p14="http://schemas.microsoft.com/office/powerpoint/2010/main" val="300779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5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50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5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9"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852" y="239843"/>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9" name="TextBox 5"/>
          <p:cNvSpPr txBox="1"/>
          <p:nvPr/>
        </p:nvSpPr>
        <p:spPr>
          <a:xfrm>
            <a:off x="425056" y="1071549"/>
            <a:ext cx="11536683" cy="5632311"/>
          </a:xfrm>
          <a:prstGeom prst="rect">
            <a:avLst/>
          </a:prstGeom>
          <a:noFill/>
          <a:ln cap="flat">
            <a:noFill/>
          </a:ln>
        </p:spPr>
        <p:txBody>
          <a:bodyPr vert="horz" wrap="square" lIns="91440" tIns="45720" rIns="91440" bIns="45720" anchor="t" anchorCtr="0" compatLnSpc="1">
            <a:spAutoFit/>
          </a:bodyPr>
          <a:lstStyle/>
          <a:p>
            <a:pPr algn="just">
              <a:lnSpc>
                <a:spcPct val="150000"/>
              </a:lnSpc>
              <a:defRPr sz="1800" b="0" i="0" u="none" strike="noStrike" kern="0" cap="none" spc="0" baseline="0">
                <a:solidFill>
                  <a:srgbClr val="000000"/>
                </a:solidFill>
                <a:uFillTx/>
              </a:defRPr>
            </a:pPr>
            <a:r>
              <a:rPr lang="el-GR" sz="2000" b="1" kern="0" dirty="0">
                <a:solidFill>
                  <a:schemeClr val="accent1">
                    <a:lumMod val="50000"/>
                  </a:schemeClr>
                </a:solidFill>
                <a:effectLst>
                  <a:outerShdw dist="38096" dir="2700000">
                    <a:srgbClr val="000000"/>
                  </a:outerShdw>
                </a:effectLst>
                <a:latin typeface="Arial Black" pitchFamily="34"/>
              </a:rPr>
              <a:t>Ακούγεται παράδοξο αλλά ενώ εκείνη την εποχή η Ελλάδα υποδεχόταν καραβιές από απελπισμένους πρόσφυγες από την </a:t>
            </a:r>
            <a:r>
              <a:rPr lang="el-GR" sz="2000" b="1" kern="0" dirty="0" err="1">
                <a:solidFill>
                  <a:schemeClr val="accent1">
                    <a:lumMod val="50000"/>
                  </a:schemeClr>
                </a:solidFill>
                <a:effectLst>
                  <a:outerShdw dist="38096" dir="2700000">
                    <a:srgbClr val="000000"/>
                  </a:outerShdw>
                </a:effectLst>
                <a:latin typeface="Arial Black" pitchFamily="34"/>
              </a:rPr>
              <a:t>Μικρασία</a:t>
            </a:r>
            <a:r>
              <a:rPr lang="el-GR" sz="2000" b="1" kern="0" dirty="0">
                <a:solidFill>
                  <a:schemeClr val="accent1">
                    <a:lumMod val="50000"/>
                  </a:schemeClr>
                </a:solidFill>
                <a:effectLst>
                  <a:outerShdw dist="38096" dir="2700000">
                    <a:srgbClr val="000000"/>
                  </a:outerShdw>
                </a:effectLst>
                <a:latin typeface="Arial Black" pitchFamily="34"/>
              </a:rPr>
              <a:t>, στο Κεφαλάρι χτίζονταν υπερπολυτελή ξενοδοχεία για να φιλοξενήσουν σπουδαίους επισκέπτες.</a:t>
            </a:r>
          </a:p>
          <a:p>
            <a:pPr algn="just">
              <a:lnSpc>
                <a:spcPct val="150000"/>
              </a:lnSpc>
              <a:defRPr sz="1800" b="0" i="0" u="none" strike="noStrike" kern="0" cap="none" spc="0" baseline="0">
                <a:solidFill>
                  <a:srgbClr val="000000"/>
                </a:solidFill>
                <a:uFillTx/>
              </a:defRPr>
            </a:pPr>
            <a:r>
              <a:rPr lang="el-GR" sz="2000" b="1" kern="0" dirty="0">
                <a:solidFill>
                  <a:schemeClr val="accent1">
                    <a:lumMod val="50000"/>
                  </a:schemeClr>
                </a:solidFill>
                <a:effectLst>
                  <a:outerShdw dist="38096" dir="2700000">
                    <a:srgbClr val="000000"/>
                  </a:outerShdw>
                </a:effectLst>
                <a:latin typeface="Arial Black" pitchFamily="34"/>
              </a:rPr>
              <a:t>Οι αντιθέσεις της εποχής ήταν τεράστιες, καθώς πολύ κοντά στα υπερπολυτελή κτίσματα, στη γειτονική Ν. Ερυθραία, οι πρόσφυγες </a:t>
            </a:r>
          </a:p>
          <a:p>
            <a:pPr algn="just">
              <a:lnSpc>
                <a:spcPct val="150000"/>
              </a:lnSpc>
              <a:defRPr sz="1800" b="0" i="0" u="none" strike="noStrike" kern="0" cap="none" spc="0" baseline="0">
                <a:solidFill>
                  <a:srgbClr val="000000"/>
                </a:solidFill>
                <a:uFillTx/>
              </a:defRPr>
            </a:pPr>
            <a:r>
              <a:rPr lang="el-GR" sz="2000" b="1" kern="0" dirty="0">
                <a:solidFill>
                  <a:schemeClr val="accent1">
                    <a:lumMod val="50000"/>
                  </a:schemeClr>
                </a:solidFill>
                <a:effectLst>
                  <a:outerShdw dist="38096" dir="2700000">
                    <a:srgbClr val="000000"/>
                  </a:outerShdw>
                </a:effectLst>
                <a:latin typeface="Arial Black" pitchFamily="34"/>
              </a:rPr>
              <a:t>έδιναν αγώνα να κρατήσουν όρθια τα ξύλινα </a:t>
            </a:r>
          </a:p>
          <a:p>
            <a:pPr algn="just">
              <a:lnSpc>
                <a:spcPct val="150000"/>
              </a:lnSpc>
              <a:defRPr sz="1800" b="0" i="0" u="none" strike="noStrike" kern="0" cap="none" spc="0" baseline="0">
                <a:solidFill>
                  <a:srgbClr val="000000"/>
                </a:solidFill>
                <a:uFillTx/>
              </a:defRPr>
            </a:pPr>
            <a:r>
              <a:rPr lang="el-GR" sz="2000" b="1" kern="0" dirty="0">
                <a:solidFill>
                  <a:schemeClr val="accent1">
                    <a:lumMod val="50000"/>
                  </a:schemeClr>
                </a:solidFill>
                <a:effectLst>
                  <a:outerShdw dist="38096" dir="2700000">
                    <a:srgbClr val="000000"/>
                  </a:outerShdw>
                </a:effectLst>
                <a:latin typeface="Arial Black" pitchFamily="34"/>
              </a:rPr>
              <a:t>αυτοσχέδια σπίτια τους.</a:t>
            </a:r>
          </a:p>
          <a:p>
            <a:pPr algn="just">
              <a:lnSpc>
                <a:spcPct val="150000"/>
              </a:lnSpc>
              <a:defRPr sz="1800" b="0" i="0" u="none" strike="noStrike" kern="0" cap="none" spc="0" baseline="0">
                <a:solidFill>
                  <a:srgbClr val="000000"/>
                </a:solidFill>
                <a:uFillTx/>
              </a:defRPr>
            </a:pPr>
            <a:r>
              <a:rPr lang="el-GR" sz="2000" b="1" kern="0" dirty="0">
                <a:solidFill>
                  <a:schemeClr val="accent1">
                    <a:lumMod val="50000"/>
                  </a:schemeClr>
                </a:solidFill>
                <a:effectLst>
                  <a:outerShdw dist="38096" dir="2700000">
                    <a:srgbClr val="000000"/>
                  </a:outerShdw>
                </a:effectLst>
                <a:latin typeface="Arial Black" pitchFamily="34"/>
              </a:rPr>
              <a:t>Η τουριστική «έκρηξη» της δεκαετίας του ‘30 </a:t>
            </a:r>
          </a:p>
          <a:p>
            <a:pPr algn="just">
              <a:lnSpc>
                <a:spcPct val="150000"/>
              </a:lnSpc>
              <a:defRPr sz="1800" b="0" i="0" u="none" strike="noStrike" kern="0" cap="none" spc="0" baseline="0">
                <a:solidFill>
                  <a:srgbClr val="000000"/>
                </a:solidFill>
                <a:uFillTx/>
              </a:defRPr>
            </a:pPr>
            <a:r>
              <a:rPr lang="el-GR" sz="2000" b="1" kern="0" dirty="0">
                <a:solidFill>
                  <a:schemeClr val="accent1">
                    <a:lumMod val="50000"/>
                  </a:schemeClr>
                </a:solidFill>
                <a:effectLst>
                  <a:outerShdw dist="38096" dir="2700000">
                    <a:srgbClr val="000000"/>
                  </a:outerShdw>
                </a:effectLst>
                <a:latin typeface="Arial Black" pitchFamily="34"/>
              </a:rPr>
              <a:t>βρήκε την Κηφισιά έτοιμη να φιλοξενήσει μεγάλο </a:t>
            </a:r>
          </a:p>
          <a:p>
            <a:pPr algn="just">
              <a:lnSpc>
                <a:spcPct val="150000"/>
              </a:lnSpc>
              <a:defRPr sz="1800" b="0" i="0" u="none" strike="noStrike" kern="0" cap="none" spc="0" baseline="0">
                <a:solidFill>
                  <a:srgbClr val="000000"/>
                </a:solidFill>
                <a:uFillTx/>
              </a:defRPr>
            </a:pPr>
            <a:r>
              <a:rPr lang="el-GR" sz="2000" b="1" kern="0" dirty="0">
                <a:solidFill>
                  <a:schemeClr val="accent1">
                    <a:lumMod val="50000"/>
                  </a:schemeClr>
                </a:solidFill>
                <a:effectLst>
                  <a:outerShdw dist="38096" dir="2700000">
                    <a:srgbClr val="000000"/>
                  </a:outerShdw>
                </a:effectLst>
                <a:latin typeface="Arial Black" pitchFamily="34"/>
              </a:rPr>
              <a:t>αριθμό τουριστών, που ήταν κυρίως Έλληνες </a:t>
            </a:r>
          </a:p>
          <a:p>
            <a:pPr algn="just">
              <a:lnSpc>
                <a:spcPct val="150000"/>
              </a:lnSpc>
              <a:defRPr sz="1800" b="0" i="0" u="none" strike="noStrike" kern="0" cap="none" spc="0" baseline="0">
                <a:solidFill>
                  <a:srgbClr val="000000"/>
                </a:solidFill>
                <a:uFillTx/>
              </a:defRPr>
            </a:pPr>
            <a:r>
              <a:rPr lang="el-GR" sz="2000" b="1" kern="0" dirty="0">
                <a:solidFill>
                  <a:schemeClr val="accent1">
                    <a:lumMod val="50000"/>
                  </a:schemeClr>
                </a:solidFill>
                <a:effectLst>
                  <a:outerShdw dist="38096" dir="2700000">
                    <a:srgbClr val="000000"/>
                  </a:outerShdw>
                </a:effectLst>
                <a:latin typeface="Arial Black" pitchFamily="34"/>
              </a:rPr>
              <a:t>ομογενείς από την Αίγυπτο.</a:t>
            </a:r>
          </a:p>
          <a:p>
            <a:pPr algn="just">
              <a:lnSpc>
                <a:spcPct val="150000"/>
              </a:lnSpc>
              <a:defRPr sz="1800" b="0" i="0" u="none" strike="noStrike" kern="0" cap="none" spc="0" baseline="0">
                <a:solidFill>
                  <a:srgbClr val="000000"/>
                </a:solidFill>
                <a:uFillTx/>
              </a:defRPr>
            </a:pPr>
            <a:endParaRPr lang="el-GR" sz="2000" b="1" kern="0" dirty="0">
              <a:solidFill>
                <a:schemeClr val="accent1">
                  <a:lumMod val="50000"/>
                </a:schemeClr>
              </a:solidFill>
              <a:effectLst>
                <a:outerShdw dist="38096" dir="2700000">
                  <a:srgbClr val="000000"/>
                </a:outerShdw>
              </a:effectLst>
              <a:latin typeface="Arial Black" pitchFamily="34"/>
            </a:endParaRPr>
          </a:p>
        </p:txBody>
      </p:sp>
      <p:pic>
        <p:nvPicPr>
          <p:cNvPr id="10" name="Picture 2" descr="Κηφισιά"/>
          <p:cNvPicPr>
            <a:picLocks noChangeAspect="1"/>
          </p:cNvPicPr>
          <p:nvPr/>
        </p:nvPicPr>
        <p:blipFill>
          <a:blip r:embed="rId2" cstate="print"/>
          <a:srcRect/>
          <a:stretch>
            <a:fillRect/>
          </a:stretch>
        </p:blipFill>
        <p:spPr>
          <a:xfrm>
            <a:off x="7858323" y="3457149"/>
            <a:ext cx="4101202" cy="2601906"/>
          </a:xfrm>
          <a:prstGeom prst="rect">
            <a:avLst/>
          </a:prstGeom>
          <a:noFill/>
          <a:ln w="228600" cap="sq">
            <a:solidFill>
              <a:srgbClr val="000000"/>
            </a:solidFill>
            <a:prstDash val="solid"/>
            <a:miter/>
          </a:ln>
        </p:spPr>
      </p:pic>
      <p:sp>
        <p:nvSpPr>
          <p:cNvPr id="11" name="TextBox 11"/>
          <p:cNvSpPr txBox="1"/>
          <p:nvPr/>
        </p:nvSpPr>
        <p:spPr>
          <a:xfrm>
            <a:off x="8841992" y="6274578"/>
            <a:ext cx="2614818"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1" dirty="0">
                <a:solidFill>
                  <a:srgbClr val="000000"/>
                </a:solidFill>
                <a:latin typeface="Calibri"/>
              </a:rPr>
              <a:t>Πρόσφυγες της Κηφισιάς</a:t>
            </a:r>
          </a:p>
        </p:txBody>
      </p:sp>
      <p:sp>
        <p:nvSpPr>
          <p:cNvPr id="7" name="Rectangle 6"/>
          <p:cNvSpPr/>
          <p:nvPr/>
        </p:nvSpPr>
        <p:spPr>
          <a:xfrm>
            <a:off x="452336" y="177133"/>
            <a:ext cx="11384848" cy="830997"/>
          </a:xfrm>
          <a:prstGeom prst="rect">
            <a:avLst/>
          </a:prstGeom>
          <a:noFill/>
        </p:spPr>
        <p:txBody>
          <a:bodyPr wrap="none" lIns="91440" tIns="45720" rIns="91440" bIns="45720">
            <a:spAutoFit/>
          </a:bodyPr>
          <a:lstStyle/>
          <a:p>
            <a:pPr algn="ctr"/>
            <a:r>
              <a:rPr lang="el-GR" sz="4800" b="1"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ΙΣΤΟΡΙΚΗ ΑΝΑΔΡΟΜΗ</a:t>
            </a:r>
            <a:r>
              <a:rPr lang="el-GR"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 ΚΗΦΙΣΙΑΣ</a:t>
            </a:r>
            <a:endParaRPr lang="en-US"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p:txBody>
      </p:sp>
    </p:spTree>
    <p:extLst>
      <p:ext uri="{BB962C8B-B14F-4D97-AF65-F5344CB8AC3E}">
        <p14:creationId xmlns:p14="http://schemas.microsoft.com/office/powerpoint/2010/main" val="136307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852" y="239843"/>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7" name="Rectangle 6"/>
          <p:cNvSpPr/>
          <p:nvPr/>
        </p:nvSpPr>
        <p:spPr>
          <a:xfrm>
            <a:off x="452336" y="177133"/>
            <a:ext cx="11384848" cy="830997"/>
          </a:xfrm>
          <a:prstGeom prst="rect">
            <a:avLst/>
          </a:prstGeom>
          <a:noFill/>
        </p:spPr>
        <p:txBody>
          <a:bodyPr wrap="none" lIns="91440" tIns="45720" rIns="91440" bIns="45720">
            <a:spAutoFit/>
          </a:bodyPr>
          <a:lstStyle/>
          <a:p>
            <a:pPr algn="ctr"/>
            <a:r>
              <a:rPr lang="el-GR" sz="4800" b="1"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ΙΣΤΟΡΙΚΗ ΑΝΑΔΡΟΜΗ</a:t>
            </a:r>
            <a:r>
              <a:rPr lang="el-GR"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 ΚΗΦΙΣΙΑΣ</a:t>
            </a:r>
            <a:endParaRPr lang="en-US"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p:txBody>
      </p:sp>
      <p:pic>
        <p:nvPicPr>
          <p:cNvPr id="1026" name="Picture 2" descr="Φωτογραφία 1936, Οικοδομήθηκε το 1922 και άνηκε στην οικογένεια Δημά. Στα εγαίνια του το 1924 παρευρέθηκαν όλοι οι κοσμικοί Αθηναίοι και αρκετοί Αιγυπτιώτες. Αρχικά είχε μόνο ένα όροφο και τα επόμενα χρόνια απέκτησε άλλους τρεις ορόφους. Συνολικά είχε 100 δωμάτια, όπου κατά καιρούς φιλοξενήθηκαν οι Γεώργιος Παπανδρέου, Κατίνα Παξινού, Πηνελόπη Δέλτα και Ελευθέριος Βενιζέλος που είχε γευματίσει στο εστίατόριο του με τον πρωθυπουργό της Τουρκίας Ισμέτ Ινονού. Καταστράφηκε μερικώς στα Δεκεμβριανά και συνέχισε να λειτουργεί μέχρι το 198. Σήμερα αποτελεί ιδιωτική ιδιοκτησία. "/>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822613" y="2012024"/>
            <a:ext cx="4235069" cy="2221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0117741" y="2025561"/>
            <a:ext cx="1972015"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dirty="0">
                <a:solidFill>
                  <a:srgbClr val="000000"/>
                </a:solidFill>
                <a:uFillTx/>
                <a:latin typeface="Calibri"/>
              </a:rPr>
              <a:t>Ξ</a:t>
            </a:r>
            <a:r>
              <a:rPr lang="el-GR" b="1" kern="0" dirty="0">
                <a:solidFill>
                  <a:srgbClr val="000000"/>
                </a:solidFill>
                <a:latin typeface="Calibri"/>
              </a:rPr>
              <a:t>ενοδοχείο</a:t>
            </a:r>
            <a:r>
              <a:rPr lang="el-GR" sz="1800" b="1" i="0" u="none" strike="noStrike" kern="1200" cap="none" spc="0" baseline="0" dirty="0">
                <a:solidFill>
                  <a:srgbClr val="000000"/>
                </a:solidFill>
                <a:uFillTx/>
                <a:latin typeface="Calibri"/>
              </a:rPr>
              <a:t> ‘</a:t>
            </a:r>
            <a:r>
              <a:rPr lang="el-GR" b="1" dirty="0" err="1">
                <a:solidFill>
                  <a:srgbClr val="000000"/>
                </a:solidFill>
                <a:latin typeface="Calibri"/>
              </a:rPr>
              <a:t>Σεσίλ</a:t>
            </a:r>
            <a:r>
              <a:rPr lang="el-GR" sz="1800" b="1" i="0" u="none" strike="noStrike" kern="1200" cap="none" spc="0" baseline="0" dirty="0">
                <a:solidFill>
                  <a:srgbClr val="000000"/>
                </a:solidFill>
                <a:uFillTx/>
                <a:latin typeface="Calibri"/>
              </a:rPr>
              <a:t>’</a:t>
            </a:r>
          </a:p>
        </p:txBody>
      </p:sp>
      <p:pic>
        <p:nvPicPr>
          <p:cNvPr id="13" name="Picture 6" descr="Χτίστηκε πρώτη φορά 1910 και ολοκληρώθηκε το 1948. Ο μηχανικός Γιάννης Υδραίος πρόσθεσε στο κτίριο εντυπωσιακούς τρούλους στα πρότυπα του ξενοδοχείου Negresco της Νίκαιας. Διέθετε 160 δωμάτια, εντυπωσιακό συντριβάνι και κήπο . Την περίοδο του ελληνοιταλικού πολέμου λειτουργούσε ως νοσοκομείο για τους Άγγλους τραυματίες. Στα Δεκεμβριανά κατά τη διάκρεια της προσπάθειας του Ε.Λ.Α.Σ. να το καταλάβει υπέστη μεγάλες ζημιές. Σήμερα ανήκει σε εφοπλιστική οικογένεια. Αρχείο Μ. Τσιρώνη"/>
          <p:cNvPicPr>
            <a:picLocks noChangeAspect="1"/>
          </p:cNvPicPr>
          <p:nvPr/>
        </p:nvPicPr>
        <p:blipFill>
          <a:blip r:embed="rId3" cstate="print"/>
          <a:srcRect/>
          <a:stretch>
            <a:fillRect/>
          </a:stretch>
        </p:blipFill>
        <p:spPr>
          <a:xfrm>
            <a:off x="213459" y="2033635"/>
            <a:ext cx="3787857" cy="2321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Το ξενοδοχείο Πεντελικόν χτίστηκε το 1923 στο Κεφαλάρι της Κηφισιάς με σχέδια του αρχιτέκτονα Ανδρέα Κυριαζή. Τα πρώτα χρόνια ήταν ένα μικρό ξενοδοχείο και επεκτάθηκε αργότερα. Είχε 63 δωμάτια με επίπλωση από μαόνι και ξεχώριζε για την ακριβή του διακόσμηση. Εκεί διέμενε τα καλοκαίρια ο Ελευθέριος Βενιζέλος με τη γυναίκα του. Την περίοδο του πολέμου μετατράπηκε σε νοσοκομείο και στην κατοχή πέρασε στα χέρια των Γερμανών. Λειτούργησε ξανά το 1948 και έκλεισε οριστικά πριν ένα χρόνο. φώτο Δερβίκι"/>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7606" y="4525586"/>
            <a:ext cx="3796455" cy="2232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6"/>
          <p:cNvSpPr txBox="1"/>
          <p:nvPr/>
        </p:nvSpPr>
        <p:spPr>
          <a:xfrm>
            <a:off x="166353" y="4504885"/>
            <a:ext cx="2525178"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dirty="0">
                <a:solidFill>
                  <a:srgbClr val="000000"/>
                </a:solidFill>
                <a:uFillTx/>
                <a:latin typeface="Calibri"/>
              </a:rPr>
              <a:t>Ξενοδοχείο ‘</a:t>
            </a:r>
            <a:r>
              <a:rPr lang="el-GR" sz="1800" b="1" i="0" u="none" strike="noStrike" kern="1200" cap="none" spc="0" baseline="0" dirty="0" err="1">
                <a:solidFill>
                  <a:srgbClr val="000000"/>
                </a:solidFill>
                <a:uFillTx/>
                <a:latin typeface="Calibri"/>
              </a:rPr>
              <a:t>Πεντελικόν</a:t>
            </a:r>
            <a:r>
              <a:rPr lang="el-GR" sz="1800" b="1" i="0" u="none" strike="noStrike" kern="1200" cap="none" spc="0" baseline="0" dirty="0">
                <a:solidFill>
                  <a:srgbClr val="000000"/>
                </a:solidFill>
                <a:uFillTx/>
                <a:latin typeface="Calibri"/>
              </a:rPr>
              <a:t>’</a:t>
            </a:r>
          </a:p>
        </p:txBody>
      </p:sp>
      <p:sp>
        <p:nvSpPr>
          <p:cNvPr id="12" name="TextBox 12"/>
          <p:cNvSpPr txBox="1"/>
          <p:nvPr/>
        </p:nvSpPr>
        <p:spPr>
          <a:xfrm>
            <a:off x="164285" y="1921534"/>
            <a:ext cx="2164375"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dirty="0">
                <a:solidFill>
                  <a:srgbClr val="000000"/>
                </a:solidFill>
                <a:uFillTx/>
                <a:latin typeface="Calibri"/>
              </a:rPr>
              <a:t>Ξενοδοχείο ‘Απέργη’</a:t>
            </a:r>
          </a:p>
        </p:txBody>
      </p:sp>
      <p:pic>
        <p:nvPicPr>
          <p:cNvPr id="1028" name="Picture 4" descr="Το ξενοδοχείο Θεοξένια βρίσκεται στην πλατεία Κεφαλαρίου και οικοδομήθηκε το 1928 ως ξενοδοχείο-αναρρωτήριο. Τελικά η πολιτεία δεν το επέτρεψε και λειτούργησε μόνο ως ξενοδοχείο. «Κηφισιά, όψεις της ιστορίας της πόλης και του δήμου, αρχειακά τεκμήρια»"/>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904135" y="4407583"/>
            <a:ext cx="4159434" cy="23419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5"/>
          <p:cNvSpPr txBox="1"/>
          <p:nvPr/>
        </p:nvSpPr>
        <p:spPr>
          <a:xfrm>
            <a:off x="425056" y="1016957"/>
            <a:ext cx="11536683" cy="880241"/>
          </a:xfrm>
          <a:prstGeom prst="rect">
            <a:avLst/>
          </a:prstGeom>
          <a:noFill/>
          <a:ln cap="flat">
            <a:noFill/>
          </a:ln>
        </p:spPr>
        <p:txBody>
          <a:bodyPr vert="horz" wrap="square" lIns="91440" tIns="45720" rIns="91440" bIns="45720" anchor="t" anchorCtr="0" compatLnSpc="1">
            <a:spAutoFit/>
          </a:bodyPr>
          <a:lstStyle/>
          <a:p>
            <a:pPr algn="just">
              <a:lnSpc>
                <a:spcPct val="150000"/>
              </a:lnSpc>
              <a:defRPr sz="1800" b="0" i="0" u="none" strike="noStrike" kern="0" cap="none" spc="0" baseline="0">
                <a:solidFill>
                  <a:srgbClr val="000000"/>
                </a:solidFill>
                <a:uFillTx/>
              </a:defRPr>
            </a:pPr>
            <a:r>
              <a:rPr lang="el-GR" b="1" kern="0" dirty="0">
                <a:solidFill>
                  <a:schemeClr val="accent1">
                    <a:lumMod val="50000"/>
                  </a:schemeClr>
                </a:solidFill>
                <a:effectLst>
                  <a:outerShdw dist="38096" dir="2700000">
                    <a:srgbClr val="000000"/>
                  </a:outerShdw>
                </a:effectLst>
                <a:latin typeface="Arial Black" pitchFamily="34"/>
              </a:rPr>
              <a:t>Οι τουρίστες φιλοξενήθηκαν στο ξενοδοχείο </a:t>
            </a:r>
            <a:r>
              <a:rPr lang="el-GR" b="1" i="1" kern="0" dirty="0">
                <a:solidFill>
                  <a:schemeClr val="accent1">
                    <a:lumMod val="50000"/>
                  </a:schemeClr>
                </a:solidFill>
                <a:effectLst>
                  <a:outerShdw dist="38096" dir="2700000">
                    <a:srgbClr val="000000"/>
                  </a:outerShdw>
                </a:effectLst>
                <a:latin typeface="Arial Black" pitchFamily="34"/>
              </a:rPr>
              <a:t>Μελά</a:t>
            </a:r>
            <a:r>
              <a:rPr lang="el-GR" b="1" kern="0" dirty="0">
                <a:solidFill>
                  <a:schemeClr val="accent1">
                    <a:lumMod val="50000"/>
                  </a:schemeClr>
                </a:solidFill>
                <a:effectLst>
                  <a:outerShdw dist="38096" dir="2700000">
                    <a:srgbClr val="000000"/>
                  </a:outerShdw>
                </a:effectLst>
                <a:latin typeface="Arial Black" pitchFamily="34"/>
              </a:rPr>
              <a:t>, στο </a:t>
            </a:r>
            <a:r>
              <a:rPr lang="el-GR" b="1" i="1" kern="0" dirty="0" err="1">
                <a:solidFill>
                  <a:schemeClr val="accent1">
                    <a:lumMod val="50000"/>
                  </a:schemeClr>
                </a:solidFill>
                <a:effectLst>
                  <a:outerShdw dist="38096" dir="2700000">
                    <a:srgbClr val="000000"/>
                  </a:outerShdw>
                </a:effectLst>
                <a:latin typeface="Arial Black" pitchFamily="34"/>
              </a:rPr>
              <a:t>Σεσίλ</a:t>
            </a:r>
            <a:r>
              <a:rPr lang="el-GR" b="1" kern="0" dirty="0">
                <a:solidFill>
                  <a:schemeClr val="accent1">
                    <a:lumMod val="50000"/>
                  </a:schemeClr>
                </a:solidFill>
                <a:effectLst>
                  <a:outerShdw dist="38096" dir="2700000">
                    <a:srgbClr val="000000"/>
                  </a:outerShdw>
                </a:effectLst>
                <a:latin typeface="Arial Black" pitchFamily="34"/>
              </a:rPr>
              <a:t>, στο </a:t>
            </a:r>
            <a:r>
              <a:rPr lang="el-GR" b="1" i="1" kern="0" dirty="0">
                <a:solidFill>
                  <a:schemeClr val="accent1">
                    <a:lumMod val="50000"/>
                  </a:schemeClr>
                </a:solidFill>
                <a:effectLst>
                  <a:outerShdw dist="38096" dir="2700000">
                    <a:srgbClr val="000000"/>
                  </a:outerShdw>
                </a:effectLst>
                <a:latin typeface="Arial Black" pitchFamily="34"/>
              </a:rPr>
              <a:t>Πεντελικό</a:t>
            </a:r>
            <a:r>
              <a:rPr lang="el-GR" b="1" kern="0" dirty="0">
                <a:solidFill>
                  <a:schemeClr val="accent1">
                    <a:lumMod val="50000"/>
                  </a:schemeClr>
                </a:solidFill>
                <a:effectLst>
                  <a:outerShdw dist="38096" dir="2700000">
                    <a:srgbClr val="000000"/>
                  </a:outerShdw>
                </a:effectLst>
                <a:latin typeface="Arial Black" pitchFamily="34"/>
              </a:rPr>
              <a:t>, στο ξενοδοχείο </a:t>
            </a:r>
            <a:r>
              <a:rPr lang="el-GR" b="1" i="1" kern="0" dirty="0">
                <a:solidFill>
                  <a:schemeClr val="accent1">
                    <a:lumMod val="50000"/>
                  </a:schemeClr>
                </a:solidFill>
                <a:effectLst>
                  <a:outerShdw dist="38096" dir="2700000">
                    <a:srgbClr val="000000"/>
                  </a:outerShdw>
                </a:effectLst>
                <a:latin typeface="Arial Black" pitchFamily="34"/>
              </a:rPr>
              <a:t>Απέργη</a:t>
            </a:r>
            <a:r>
              <a:rPr lang="el-GR" b="1" kern="0" dirty="0">
                <a:solidFill>
                  <a:schemeClr val="accent1">
                    <a:lumMod val="50000"/>
                  </a:schemeClr>
                </a:solidFill>
                <a:effectLst>
                  <a:outerShdw dist="38096" dir="2700000">
                    <a:srgbClr val="000000"/>
                  </a:outerShdw>
                </a:effectLst>
                <a:latin typeface="Arial Black" pitchFamily="34"/>
              </a:rPr>
              <a:t> και στο </a:t>
            </a:r>
            <a:r>
              <a:rPr lang="el-GR" b="1" i="1" kern="0" dirty="0" err="1">
                <a:solidFill>
                  <a:schemeClr val="accent1">
                    <a:lumMod val="50000"/>
                  </a:schemeClr>
                </a:solidFill>
                <a:effectLst>
                  <a:outerShdw dist="38096" dir="2700000">
                    <a:srgbClr val="000000"/>
                  </a:outerShdw>
                </a:effectLst>
                <a:latin typeface="Arial Black" pitchFamily="34"/>
              </a:rPr>
              <a:t>Θεοξένεια</a:t>
            </a:r>
            <a:r>
              <a:rPr lang="el-GR" b="1" kern="0" dirty="0">
                <a:solidFill>
                  <a:schemeClr val="accent1">
                    <a:lumMod val="50000"/>
                  </a:schemeClr>
                </a:solidFill>
                <a:effectLst>
                  <a:outerShdw dist="38096" dir="2700000">
                    <a:srgbClr val="000000"/>
                  </a:outerShdw>
                </a:effectLst>
                <a:latin typeface="Arial Black" pitchFamily="34"/>
              </a:rPr>
              <a:t> που αρχικά προοριζόταν για αναρρωτήριο. </a:t>
            </a:r>
          </a:p>
        </p:txBody>
      </p:sp>
      <p:sp>
        <p:nvSpPr>
          <p:cNvPr id="16" name="TextBox 16"/>
          <p:cNvSpPr txBox="1"/>
          <p:nvPr/>
        </p:nvSpPr>
        <p:spPr>
          <a:xfrm>
            <a:off x="9752806" y="4220170"/>
            <a:ext cx="2439194"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dirty="0">
                <a:solidFill>
                  <a:srgbClr val="000000"/>
                </a:solidFill>
                <a:uFillTx/>
                <a:latin typeface="Calibri"/>
              </a:rPr>
              <a:t>Ξενοδοχείο ‘</a:t>
            </a:r>
            <a:r>
              <a:rPr lang="el-GR" sz="1800" b="1" i="0" u="none" strike="noStrike" kern="1200" cap="none" spc="0" baseline="0" dirty="0" err="1">
                <a:solidFill>
                  <a:srgbClr val="000000"/>
                </a:solidFill>
                <a:uFillTx/>
                <a:latin typeface="Calibri"/>
              </a:rPr>
              <a:t>Θεοξένεια</a:t>
            </a:r>
            <a:r>
              <a:rPr lang="el-GR" sz="1800" b="1" i="0" u="none" strike="noStrike" kern="1200" cap="none" spc="0" baseline="0" dirty="0">
                <a:solidFill>
                  <a:srgbClr val="000000"/>
                </a:solidFill>
                <a:uFillTx/>
                <a:latin typeface="Calibri"/>
              </a:rPr>
              <a:t>’</a:t>
            </a:r>
          </a:p>
        </p:txBody>
      </p:sp>
      <p:pic>
        <p:nvPicPr>
          <p:cNvPr id="19" name="Picture 2" descr="1885, Βρισκόταν στην πλατεία Πλατάνου και ονομαζόταν διαφορετικά «ξενοδοχείο Μελά» καθώς χτίστηκε ως εξοχική κατοικία του βουλευτή και δήμαρχου Αθηναίων Μιχαήλ Μελά, πατέρα του μακεδονομάχου ήρωα. Ήταν ένα από τα πρώτα πολυτελή ξενοδοχεία της Ελλάδας, και το πρώτο που οικοδομηθηκε στην Κηφισιά. Διέθετε γήπεδο τένις και αποτελούσε πόλο έλξης της αφρόκρεμας της Αθήνας. Σήμερα λειτουργεί το εμπορικό κέντρο «Μελά»"/>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013308" y="2910015"/>
            <a:ext cx="3964910" cy="28553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0" name="TextBox 7"/>
          <p:cNvSpPr txBox="1"/>
          <p:nvPr/>
        </p:nvSpPr>
        <p:spPr>
          <a:xfrm>
            <a:off x="5075500" y="2418941"/>
            <a:ext cx="2010487"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dirty="0">
                <a:solidFill>
                  <a:srgbClr val="000000"/>
                </a:solidFill>
                <a:uFillTx/>
                <a:latin typeface="Calibri"/>
              </a:rPr>
              <a:t>Ξ</a:t>
            </a:r>
            <a:r>
              <a:rPr lang="el-GR" b="1" kern="0" dirty="0">
                <a:solidFill>
                  <a:srgbClr val="000000"/>
                </a:solidFill>
                <a:latin typeface="Calibri"/>
              </a:rPr>
              <a:t>ενοδοχείο</a:t>
            </a:r>
            <a:r>
              <a:rPr lang="el-GR" sz="1800" b="1" i="0" u="none" strike="noStrike" kern="1200" cap="none" spc="0" baseline="0" dirty="0">
                <a:solidFill>
                  <a:srgbClr val="000000"/>
                </a:solidFill>
                <a:uFillTx/>
                <a:latin typeface="Calibri"/>
              </a:rPr>
              <a:t> ‘</a:t>
            </a:r>
            <a:r>
              <a:rPr lang="el-GR" b="1" dirty="0">
                <a:solidFill>
                  <a:srgbClr val="000000"/>
                </a:solidFill>
                <a:latin typeface="Calibri"/>
              </a:rPr>
              <a:t>Μελά</a:t>
            </a:r>
            <a:r>
              <a:rPr lang="el-GR" sz="1800" b="1" i="0" u="none" strike="noStrike" kern="1200" cap="none" spc="0" baseline="0" dirty="0">
                <a:solidFill>
                  <a:srgbClr val="000000"/>
                </a:solidFill>
                <a:uFillTx/>
                <a:latin typeface="Calibri"/>
              </a:rPr>
              <a:t>’</a:t>
            </a:r>
          </a:p>
        </p:txBody>
      </p:sp>
      <p:sp>
        <p:nvSpPr>
          <p:cNvPr id="2" name="TextBox 1"/>
          <p:cNvSpPr txBox="1"/>
          <p:nvPr/>
        </p:nvSpPr>
        <p:spPr>
          <a:xfrm>
            <a:off x="4749421" y="6032310"/>
            <a:ext cx="2729552" cy="682389"/>
          </a:xfrm>
          <a:prstGeom prst="rect">
            <a:avLst/>
          </a:prstGeom>
          <a:noFill/>
        </p:spPr>
        <p:txBody>
          <a:bodyPr wrap="square" rtlCol="0">
            <a:spAutoFit/>
          </a:bodyPr>
          <a:lstStyle/>
          <a:p>
            <a:endParaRPr lang="el-GR" dirty="0"/>
          </a:p>
        </p:txBody>
      </p:sp>
    </p:spTree>
    <p:extLst>
      <p:ext uri="{BB962C8B-B14F-4D97-AF65-F5344CB8AC3E}">
        <p14:creationId xmlns:p14="http://schemas.microsoft.com/office/powerpoint/2010/main" val="343853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outVertical)">
                                      <p:cBhvr>
                                        <p:cTn id="7" dur="1000"/>
                                        <p:tgtEl>
                                          <p:spTgt spid="102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1000"/>
                                        <p:tgtEl>
                                          <p:spTgt spid="8"/>
                                        </p:tgtEl>
                                      </p:cBhvr>
                                    </p:animEffect>
                                  </p:childTnLst>
                                </p:cTn>
                              </p:par>
                              <p:par>
                                <p:cTn id="11" presetID="16" presetClass="entr" presetSubtype="37"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1000"/>
                                        <p:tgtEl>
                                          <p:spTgt spid="13"/>
                                        </p:tgtEl>
                                      </p:cBhvr>
                                    </p:animEffect>
                                  </p:childTnLst>
                                </p:cTn>
                              </p:par>
                              <p:par>
                                <p:cTn id="14" presetID="16" presetClass="entr" presetSubtype="37"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10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1000"/>
                                        <p:tgtEl>
                                          <p:spTgt spid="15"/>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outVertical)">
                                      <p:cBhvr>
                                        <p:cTn id="22" dur="1000"/>
                                        <p:tgtEl>
                                          <p:spTgt spid="12"/>
                                        </p:tgtEl>
                                      </p:cBhvr>
                                    </p:animEffect>
                                  </p:childTnLst>
                                </p:cTn>
                              </p:par>
                              <p:par>
                                <p:cTn id="23" presetID="16" presetClass="entr" presetSubtype="37"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barn(outVertical)">
                                      <p:cBhvr>
                                        <p:cTn id="25" dur="1000"/>
                                        <p:tgtEl>
                                          <p:spTgt spid="1028"/>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outVertical)">
                                      <p:cBhvr>
                                        <p:cTn id="28" dur="1000"/>
                                        <p:tgtEl>
                                          <p:spTgt spid="16"/>
                                        </p:tgtEl>
                                      </p:cBhvr>
                                    </p:animEffect>
                                  </p:childTnLst>
                                </p:cTn>
                              </p:par>
                              <p:par>
                                <p:cTn id="29" presetID="16" presetClass="entr" presetSubtype="37"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outVertical)">
                                      <p:cBhvr>
                                        <p:cTn id="31" dur="1000"/>
                                        <p:tgtEl>
                                          <p:spTgt spid="19"/>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outVertical)">
                                      <p:cBhvr>
                                        <p:cTn id="34" dur="1000"/>
                                        <p:tgtEl>
                                          <p:spTgt spid="20"/>
                                        </p:tgtEl>
                                      </p:cBhvr>
                                    </p:animEffect>
                                  </p:childTnLst>
                                </p:cTn>
                              </p:par>
                              <p:par>
                                <p:cTn id="35" presetID="16" presetClass="entr" presetSubtype="37" fill="hold" grpId="0" nodeType="withEffect" nodePh="1">
                                  <p:stCondLst>
                                    <p:cond delay="0"/>
                                  </p:stCondLst>
                                  <p:endCondLst>
                                    <p:cond evt="begin" delay="0">
                                      <p:tn val="35"/>
                                    </p:cond>
                                  </p:endCondLst>
                                  <p:childTnLst>
                                    <p:set>
                                      <p:cBhvr>
                                        <p:cTn id="36" dur="1" fill="hold">
                                          <p:stCondLst>
                                            <p:cond delay="0"/>
                                          </p:stCondLst>
                                        </p:cTn>
                                        <p:tgtEl>
                                          <p:spTgt spid="2"/>
                                        </p:tgtEl>
                                        <p:attrNameLst>
                                          <p:attrName>style.visibility</p:attrName>
                                        </p:attrNameLst>
                                      </p:cBhvr>
                                      <p:to>
                                        <p:strVal val="visible"/>
                                      </p:to>
                                    </p:set>
                                    <p:animEffect transition="in" filter="barn(outVertical)">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2" grpId="0"/>
      <p:bldP spid="16" grpId="0"/>
      <p:bldP spid="20"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852" y="239843"/>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6" name="TextBox 5"/>
          <p:cNvSpPr txBox="1"/>
          <p:nvPr/>
        </p:nvSpPr>
        <p:spPr>
          <a:xfrm>
            <a:off x="294340" y="903174"/>
            <a:ext cx="11536683" cy="3000821"/>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l-GR" b="1" kern="0" dirty="0">
                <a:solidFill>
                  <a:schemeClr val="accent1">
                    <a:lumMod val="50000"/>
                  </a:schemeClr>
                </a:solidFill>
                <a:effectLst>
                  <a:outerShdw dist="38096" dir="2700000">
                    <a:srgbClr val="000000"/>
                  </a:outerShdw>
                </a:effectLst>
                <a:latin typeface="Arial Black" pitchFamily="34"/>
              </a:rPr>
              <a:t>Το ρέμα της </a:t>
            </a:r>
            <a:r>
              <a:rPr lang="el-GR" b="1" kern="0" dirty="0" err="1">
                <a:solidFill>
                  <a:schemeClr val="accent1">
                    <a:lumMod val="50000"/>
                  </a:schemeClr>
                </a:solidFill>
                <a:effectLst>
                  <a:outerShdw dist="38096" dir="2700000">
                    <a:srgbClr val="000000"/>
                  </a:outerShdw>
                </a:effectLst>
                <a:latin typeface="Arial Black" pitchFamily="34"/>
              </a:rPr>
              <a:t>Πύρνας</a:t>
            </a:r>
            <a:r>
              <a:rPr lang="el-GR" b="1" kern="0" dirty="0">
                <a:solidFill>
                  <a:schemeClr val="accent1">
                    <a:lumMod val="50000"/>
                  </a:schemeClr>
                </a:solidFill>
                <a:effectLst>
                  <a:outerShdw dist="38096" dir="2700000">
                    <a:srgbClr val="000000"/>
                  </a:outerShdw>
                </a:effectLst>
                <a:latin typeface="Arial Black" pitchFamily="34"/>
              </a:rPr>
              <a:t> ή του Κοκκιναρά, η πλούσια βλάστηση και το καλό κλίμα ήταν στοιχεία που συνέβαλαν στην ανάπτυξη της περιοχής. Μία εξόρμηση σε αυτό το μαγευτικό μέρος θα σας συναρπάσει!</a:t>
            </a:r>
          </a:p>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l-GR" b="1" kern="0" dirty="0">
                <a:solidFill>
                  <a:schemeClr val="accent1">
                    <a:lumMod val="50000"/>
                  </a:schemeClr>
                </a:solidFill>
                <a:effectLst>
                  <a:outerShdw dist="38096" dir="2700000">
                    <a:srgbClr val="000000"/>
                  </a:outerShdw>
                </a:effectLst>
                <a:latin typeface="Arial Black" pitchFamily="34"/>
              </a:rPr>
              <a:t>Η συνήθεια των πλουσίων να μένουν στα προάστια της Αθήνας διατηρήθηκε κατά την ενετοκρατία και την τουρκοκρατία.</a:t>
            </a:r>
          </a:p>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l-GR" b="1" kern="0" dirty="0">
                <a:solidFill>
                  <a:schemeClr val="accent1">
                    <a:lumMod val="50000"/>
                  </a:schemeClr>
                </a:solidFill>
                <a:effectLst>
                  <a:outerShdw dist="38096" dir="2700000">
                    <a:srgbClr val="000000"/>
                  </a:outerShdw>
                </a:effectLst>
                <a:latin typeface="Arial Black" pitchFamily="34"/>
              </a:rPr>
              <a:t>Με τη σύσταση του νεοελληνικού κράτους, οι εκτάσεις των Τούρκων πέρασαν ξανά στα χέρια των Ελλήνων και η Κηφισιά εξελίχθηκε σιγά σιγά σε κοσμικό θέρετρο.</a:t>
            </a:r>
          </a:p>
        </p:txBody>
      </p:sp>
      <p:sp>
        <p:nvSpPr>
          <p:cNvPr id="8" name="Rectangle 7"/>
          <p:cNvSpPr/>
          <p:nvPr/>
        </p:nvSpPr>
        <p:spPr>
          <a:xfrm>
            <a:off x="452336" y="177133"/>
            <a:ext cx="11384848" cy="830997"/>
          </a:xfrm>
          <a:prstGeom prst="rect">
            <a:avLst/>
          </a:prstGeom>
          <a:noFill/>
        </p:spPr>
        <p:txBody>
          <a:bodyPr wrap="none" lIns="91440" tIns="45720" rIns="91440" bIns="45720">
            <a:spAutoFit/>
          </a:bodyPr>
          <a:lstStyle/>
          <a:p>
            <a:pPr algn="ctr"/>
            <a:r>
              <a:rPr lang="el-GR" sz="4800" b="1"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ΙΣΤΟΡΙΚΗ ΑΝΑΔΡΟΜΗ</a:t>
            </a:r>
            <a:r>
              <a:rPr lang="el-GR"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 ΚΗΦΙΣΙΑΣ</a:t>
            </a:r>
            <a:endParaRPr lang="en-US"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p:txBody>
      </p:sp>
      <p:pic>
        <p:nvPicPr>
          <p:cNvPr id="4098" name="Picture 2" descr="Βάρσου"/>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6450" y="4244453"/>
            <a:ext cx="3746117" cy="25005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Rectangle 1"/>
          <p:cNvSpPr/>
          <p:nvPr/>
        </p:nvSpPr>
        <p:spPr>
          <a:xfrm rot="249148">
            <a:off x="1664612" y="3858483"/>
            <a:ext cx="2095317" cy="369332"/>
          </a:xfrm>
          <a:prstGeom prst="rect">
            <a:avLst/>
          </a:prstGeom>
        </p:spPr>
        <p:txBody>
          <a:bodyPr wrap="none">
            <a:spAutoFit/>
          </a:bodyPr>
          <a:lstStyle/>
          <a:p>
            <a:r>
              <a:rPr lang="el-GR" b="1" dirty="0">
                <a:solidFill>
                  <a:srgbClr val="000000"/>
                </a:solidFill>
                <a:latin typeface="Calibri"/>
              </a:rPr>
              <a:t>Αρχοντικό ‘Βάρσου’</a:t>
            </a:r>
          </a:p>
        </p:txBody>
      </p:sp>
      <p:pic>
        <p:nvPicPr>
          <p:cNvPr id="4102" name="Picture 6" descr="Βουτώντας» στο ρέμα της αρχαίας Πύρνας ή ρέμα Κοκκιναρά"/>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652680" y="4026092"/>
            <a:ext cx="3539320" cy="26544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9932486" y="3523060"/>
            <a:ext cx="2150332" cy="646331"/>
          </a:xfrm>
          <a:prstGeom prst="rect">
            <a:avLst/>
          </a:prstGeom>
        </p:spPr>
        <p:txBody>
          <a:bodyPr wrap="none">
            <a:spAutoFit/>
          </a:bodyPr>
          <a:lstStyle/>
          <a:p>
            <a:r>
              <a:rPr lang="el-GR" b="1" dirty="0">
                <a:solidFill>
                  <a:srgbClr val="000000"/>
                </a:solidFill>
                <a:latin typeface="Calibri"/>
              </a:rPr>
              <a:t>Το ρέμα της </a:t>
            </a:r>
            <a:r>
              <a:rPr lang="el-GR" b="1" dirty="0" err="1">
                <a:solidFill>
                  <a:srgbClr val="000000"/>
                </a:solidFill>
                <a:latin typeface="Calibri"/>
              </a:rPr>
              <a:t>Πύρνας</a:t>
            </a:r>
            <a:r>
              <a:rPr lang="el-GR" b="1" dirty="0">
                <a:solidFill>
                  <a:srgbClr val="000000"/>
                </a:solidFill>
                <a:latin typeface="Calibri"/>
              </a:rPr>
              <a:t> </a:t>
            </a:r>
          </a:p>
          <a:p>
            <a:pPr algn="ctr"/>
            <a:r>
              <a:rPr lang="el-GR" b="1" dirty="0">
                <a:solidFill>
                  <a:srgbClr val="000000"/>
                </a:solidFill>
                <a:latin typeface="Calibri"/>
              </a:rPr>
              <a:t>ή του Κοκκιναρά</a:t>
            </a:r>
          </a:p>
        </p:txBody>
      </p:sp>
      <p:pic>
        <p:nvPicPr>
          <p:cNvPr id="12" name="Picture 2" descr="Neoclassical Architecture in Greece: Κηφισιά, η παραμυθένια έπαυλις  &quot;Χρυσάνθεμον&quot;, όπως ήταν αρχικά, φέροντας σχεδόν όλα τα είδη διακοσμητικών!"/>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83988" y="3985146"/>
            <a:ext cx="3040284" cy="24553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3" name="Rectangle 12"/>
          <p:cNvSpPr/>
          <p:nvPr/>
        </p:nvSpPr>
        <p:spPr>
          <a:xfrm>
            <a:off x="5015219" y="6488668"/>
            <a:ext cx="2736709" cy="369332"/>
          </a:xfrm>
          <a:prstGeom prst="rect">
            <a:avLst/>
          </a:prstGeom>
        </p:spPr>
        <p:txBody>
          <a:bodyPr wrap="square">
            <a:spAutoFit/>
          </a:bodyPr>
          <a:lstStyle/>
          <a:p>
            <a:r>
              <a:rPr lang="el-GR" b="1" kern="0" dirty="0">
                <a:solidFill>
                  <a:srgbClr val="000000"/>
                </a:solidFill>
                <a:latin typeface="Calibri"/>
              </a:rPr>
              <a:t>Έπαυλης ‘</a:t>
            </a:r>
            <a:r>
              <a:rPr lang="el-GR" b="1" kern="0" dirty="0" err="1">
                <a:solidFill>
                  <a:srgbClr val="000000"/>
                </a:solidFill>
                <a:latin typeface="Calibri"/>
              </a:rPr>
              <a:t>Χρυσάνθεμον</a:t>
            </a:r>
            <a:r>
              <a:rPr lang="el-GR" b="1" kern="0" dirty="0">
                <a:solidFill>
                  <a:srgbClr val="000000"/>
                </a:solidFill>
                <a:latin typeface="Calibri"/>
              </a:rPr>
              <a:t>’</a:t>
            </a:r>
          </a:p>
        </p:txBody>
      </p:sp>
    </p:spTree>
    <p:extLst>
      <p:ext uri="{BB962C8B-B14F-4D97-AF65-F5344CB8AC3E}">
        <p14:creationId xmlns:p14="http://schemas.microsoft.com/office/powerpoint/2010/main" val="301801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750"/>
                                        <p:tgtEl>
                                          <p:spTgt spid="409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5"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vertical)">
                                      <p:cBhvr>
                                        <p:cTn id="17" dur="750"/>
                                        <p:tgtEl>
                                          <p:spTgt spid="12"/>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750"/>
                                        <p:tgtEl>
                                          <p:spTgt spid="13"/>
                                        </p:tgtEl>
                                      </p:cBhvr>
                                    </p:animEffect>
                                    <p:anim calcmode="lin" valueType="num">
                                      <p:cBhvr>
                                        <p:cTn id="22" dur="750" fill="hold"/>
                                        <p:tgtEl>
                                          <p:spTgt spid="13"/>
                                        </p:tgtEl>
                                        <p:attrNameLst>
                                          <p:attrName>ppt_x</p:attrName>
                                        </p:attrNameLst>
                                      </p:cBhvr>
                                      <p:tavLst>
                                        <p:tav tm="0">
                                          <p:val>
                                            <p:strVal val="#ppt_x"/>
                                          </p:val>
                                        </p:tav>
                                        <p:tav tm="100000">
                                          <p:val>
                                            <p:strVal val="#ppt_x"/>
                                          </p:val>
                                        </p:tav>
                                      </p:tavLst>
                                    </p:anim>
                                    <p:anim calcmode="lin" valueType="num">
                                      <p:cBhvr>
                                        <p:cTn id="23" dur="75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4" presetClass="entr" presetSubtype="10" fill="hold" nodeType="after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randombar(horizontal)">
                                      <p:cBhvr>
                                        <p:cTn id="27" dur="750"/>
                                        <p:tgtEl>
                                          <p:spTgt spid="4102"/>
                                        </p:tgtEl>
                                      </p:cBhvr>
                                    </p:animEffect>
                                  </p:childTnLst>
                                </p:cTn>
                              </p:par>
                            </p:childTnLst>
                          </p:cTn>
                        </p:par>
                        <p:par>
                          <p:cTn id="28" fill="hold">
                            <p:stCondLst>
                              <p:cond delay="3750"/>
                            </p:stCondLst>
                            <p:childTnLst>
                              <p:par>
                                <p:cTn id="29" presetID="47"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750"/>
                                        <p:tgtEl>
                                          <p:spTgt spid="11"/>
                                        </p:tgtEl>
                                      </p:cBhvr>
                                    </p:animEffect>
                                    <p:anim calcmode="lin" valueType="num">
                                      <p:cBhvr>
                                        <p:cTn id="32" dur="750" fill="hold"/>
                                        <p:tgtEl>
                                          <p:spTgt spid="11"/>
                                        </p:tgtEl>
                                        <p:attrNameLst>
                                          <p:attrName>ppt_x</p:attrName>
                                        </p:attrNameLst>
                                      </p:cBhvr>
                                      <p:tavLst>
                                        <p:tav tm="0">
                                          <p:val>
                                            <p:strVal val="#ppt_x"/>
                                          </p:val>
                                        </p:tav>
                                        <p:tav tm="100000">
                                          <p:val>
                                            <p:strVal val="#ppt_x"/>
                                          </p:val>
                                        </p:tav>
                                      </p:tavLst>
                                    </p:anim>
                                    <p:anim calcmode="lin" valueType="num">
                                      <p:cBhvr>
                                        <p:cTn id="33"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204" y="239845"/>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6" name="TextBox 5"/>
          <p:cNvSpPr txBox="1"/>
          <p:nvPr/>
        </p:nvSpPr>
        <p:spPr>
          <a:xfrm>
            <a:off x="294340" y="1080598"/>
            <a:ext cx="11536683" cy="2308324"/>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l-GR" sz="1600" b="1" kern="0" dirty="0">
                <a:solidFill>
                  <a:schemeClr val="accent1">
                    <a:lumMod val="50000"/>
                  </a:schemeClr>
                </a:solidFill>
                <a:effectLst>
                  <a:outerShdw dist="38096" dir="2700000">
                    <a:srgbClr val="000000"/>
                  </a:outerShdw>
                </a:effectLst>
                <a:latin typeface="Arial Black" pitchFamily="34"/>
              </a:rPr>
              <a:t>Η παρουσία του </a:t>
            </a:r>
            <a:r>
              <a:rPr lang="el-GR" sz="1600" b="1" kern="0" spc="300" dirty="0">
                <a:solidFill>
                  <a:schemeClr val="accent1">
                    <a:lumMod val="50000"/>
                  </a:schemeClr>
                </a:solidFill>
                <a:effectLst>
                  <a:outerShdw dist="38096" dir="2700000">
                    <a:srgbClr val="000000"/>
                  </a:outerShdw>
                </a:effectLst>
                <a:latin typeface="Arial Black" pitchFamily="34"/>
              </a:rPr>
              <a:t>Βασιλιά </a:t>
            </a:r>
            <a:r>
              <a:rPr lang="el-GR" sz="1600" b="1" kern="0" spc="300" dirty="0" err="1">
                <a:solidFill>
                  <a:schemeClr val="accent1">
                    <a:lumMod val="50000"/>
                  </a:schemeClr>
                </a:solidFill>
                <a:effectLst>
                  <a:outerShdw dist="38096" dir="2700000">
                    <a:srgbClr val="000000"/>
                  </a:outerShdw>
                </a:effectLst>
                <a:latin typeface="Arial Black" pitchFamily="34"/>
              </a:rPr>
              <a:t>Όθωνα</a:t>
            </a:r>
            <a:r>
              <a:rPr lang="el-GR" sz="1600" b="1" kern="0" spc="300" dirty="0">
                <a:solidFill>
                  <a:schemeClr val="accent1">
                    <a:lumMod val="50000"/>
                  </a:schemeClr>
                </a:solidFill>
                <a:effectLst>
                  <a:outerShdw dist="38096" dir="2700000">
                    <a:srgbClr val="000000"/>
                  </a:outerShdw>
                </a:effectLst>
                <a:latin typeface="Arial Black" pitchFamily="34"/>
              </a:rPr>
              <a:t> </a:t>
            </a:r>
            <a:r>
              <a:rPr lang="el-GR" sz="1600" b="1" kern="0" dirty="0">
                <a:solidFill>
                  <a:schemeClr val="accent1">
                    <a:lumMod val="50000"/>
                  </a:schemeClr>
                </a:solidFill>
                <a:effectLst>
                  <a:outerShdw dist="38096" dir="2700000">
                    <a:srgbClr val="000000"/>
                  </a:outerShdw>
                </a:effectLst>
                <a:latin typeface="Arial Black" pitchFamily="34"/>
              </a:rPr>
              <a:t>τα καλοκαίρια ήταν αρκετή για να οδηγήσει πολιτικούς και σημαντικούς Αθηναίους να χτίσουν εκεί τις κατοικίες τους.</a:t>
            </a:r>
          </a:p>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l-GR" sz="1600" b="1" kern="0" dirty="0">
                <a:solidFill>
                  <a:schemeClr val="accent1">
                    <a:lumMod val="50000"/>
                  </a:schemeClr>
                </a:solidFill>
                <a:effectLst>
                  <a:outerShdw dist="38096" dir="2700000">
                    <a:srgbClr val="000000"/>
                  </a:outerShdw>
                </a:effectLst>
                <a:latin typeface="Arial Black" pitchFamily="34"/>
              </a:rPr>
              <a:t>Η Κηφισιά αναπτύχθηκε ακόμα περισσότερο όταν το </a:t>
            </a:r>
            <a:r>
              <a:rPr lang="el-GR" sz="1600" b="1" kern="0" spc="300" dirty="0">
                <a:solidFill>
                  <a:schemeClr val="accent1">
                    <a:lumMod val="50000"/>
                  </a:schemeClr>
                </a:solidFill>
                <a:effectLst>
                  <a:outerShdw dist="38096" dir="2700000">
                    <a:srgbClr val="000000"/>
                  </a:outerShdw>
                </a:effectLst>
                <a:latin typeface="Arial Black" pitchFamily="34"/>
              </a:rPr>
              <a:t>1885</a:t>
            </a:r>
            <a:r>
              <a:rPr lang="el-GR" sz="1600" b="1" kern="0" dirty="0">
                <a:solidFill>
                  <a:schemeClr val="accent1">
                    <a:lumMod val="50000"/>
                  </a:schemeClr>
                </a:solidFill>
                <a:effectLst>
                  <a:outerShdw dist="38096" dir="2700000">
                    <a:srgbClr val="000000"/>
                  </a:outerShdw>
                </a:effectLst>
                <a:latin typeface="Arial Black" pitchFamily="34"/>
              </a:rPr>
              <a:t> λειτούργησε ο </a:t>
            </a:r>
            <a:r>
              <a:rPr lang="el-GR" sz="1600" b="1" kern="0" spc="300" dirty="0">
                <a:solidFill>
                  <a:schemeClr val="accent1">
                    <a:lumMod val="50000"/>
                  </a:schemeClr>
                </a:solidFill>
                <a:effectLst>
                  <a:outerShdw dist="38096" dir="2700000">
                    <a:srgbClr val="000000"/>
                  </a:outerShdw>
                </a:effectLst>
                <a:latin typeface="Arial Black" pitchFamily="34"/>
              </a:rPr>
              <a:t>σιδηροδρομικός σταθμός</a:t>
            </a:r>
            <a:r>
              <a:rPr lang="el-GR" sz="1600" b="1" kern="0" dirty="0">
                <a:solidFill>
                  <a:schemeClr val="accent1">
                    <a:lumMod val="50000"/>
                  </a:schemeClr>
                </a:solidFill>
                <a:effectLst>
                  <a:outerShdw dist="38096" dir="2700000">
                    <a:srgbClr val="000000"/>
                  </a:outerShdw>
                </a:effectLst>
                <a:latin typeface="Arial Black" pitchFamily="34"/>
              </a:rPr>
              <a:t> που συνέδεε την πόλη με την πλατεία Αττικής και αργότερα με το λιμάνι του Πειραιά. </a:t>
            </a:r>
          </a:p>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l-GR" sz="1600" b="1" kern="0" dirty="0">
                <a:solidFill>
                  <a:schemeClr val="accent1">
                    <a:lumMod val="50000"/>
                  </a:schemeClr>
                </a:solidFill>
                <a:effectLst>
                  <a:outerShdw dist="38096" dir="2700000">
                    <a:srgbClr val="000000"/>
                  </a:outerShdw>
                </a:effectLst>
                <a:latin typeface="Arial Black" pitchFamily="34"/>
              </a:rPr>
              <a:t>Το </a:t>
            </a:r>
            <a:r>
              <a:rPr lang="el-GR" sz="1600" b="1" kern="0" spc="300" dirty="0">
                <a:solidFill>
                  <a:schemeClr val="accent1">
                    <a:lumMod val="50000"/>
                  </a:schemeClr>
                </a:solidFill>
                <a:effectLst>
                  <a:outerShdw dist="38096" dir="2700000">
                    <a:srgbClr val="000000"/>
                  </a:outerShdw>
                </a:effectLst>
                <a:latin typeface="Arial Black" pitchFamily="34"/>
              </a:rPr>
              <a:t>1901</a:t>
            </a:r>
            <a:r>
              <a:rPr lang="el-GR" sz="1600" b="1" kern="0" dirty="0">
                <a:solidFill>
                  <a:schemeClr val="accent1">
                    <a:lumMod val="50000"/>
                  </a:schemeClr>
                </a:solidFill>
                <a:effectLst>
                  <a:outerShdw dist="38096" dir="2700000">
                    <a:srgbClr val="000000"/>
                  </a:outerShdw>
                </a:effectLst>
                <a:latin typeface="Arial Black" pitchFamily="34"/>
              </a:rPr>
              <a:t> δημιουργήθηκε το </a:t>
            </a:r>
            <a:r>
              <a:rPr lang="el-GR" sz="1600" b="1" kern="0" spc="300" dirty="0">
                <a:solidFill>
                  <a:schemeClr val="accent1">
                    <a:lumMod val="50000"/>
                  </a:schemeClr>
                </a:solidFill>
                <a:effectLst>
                  <a:outerShdw dist="38096" dir="2700000">
                    <a:srgbClr val="000000"/>
                  </a:outerShdw>
                </a:effectLst>
                <a:latin typeface="Arial Black" pitchFamily="34"/>
              </a:rPr>
              <a:t>«Άλσος» </a:t>
            </a:r>
            <a:r>
              <a:rPr lang="el-GR" sz="1600" b="1" kern="0" dirty="0">
                <a:solidFill>
                  <a:schemeClr val="accent1">
                    <a:lumMod val="50000"/>
                  </a:schemeClr>
                </a:solidFill>
                <a:effectLst>
                  <a:outerShdw dist="38096" dir="2700000">
                    <a:srgbClr val="000000"/>
                  </a:outerShdw>
                </a:effectLst>
                <a:latin typeface="Arial Black" pitchFamily="34"/>
              </a:rPr>
              <a:t>στα πρότυπα των κήπων των Ευρωπαϊκών πόλεων της εποχής ενώ ένα χρόνο μετά η </a:t>
            </a:r>
            <a:r>
              <a:rPr lang="el-GR" sz="1600" b="1" kern="0" spc="300" dirty="0">
                <a:solidFill>
                  <a:schemeClr val="accent1">
                    <a:lumMod val="50000"/>
                  </a:schemeClr>
                </a:solidFill>
                <a:effectLst>
                  <a:outerShdw dist="38096" dir="2700000">
                    <a:srgbClr val="000000"/>
                  </a:outerShdw>
                </a:effectLst>
                <a:latin typeface="Arial Black" pitchFamily="34"/>
              </a:rPr>
              <a:t>ανθοκομική έκθεση </a:t>
            </a:r>
            <a:r>
              <a:rPr lang="el-GR" sz="1600" b="1" kern="0" dirty="0">
                <a:solidFill>
                  <a:schemeClr val="accent1">
                    <a:lumMod val="50000"/>
                  </a:schemeClr>
                </a:solidFill>
                <a:effectLst>
                  <a:outerShdw dist="38096" dir="2700000">
                    <a:srgbClr val="000000"/>
                  </a:outerShdw>
                </a:effectLst>
                <a:latin typeface="Arial Black" pitchFamily="34"/>
              </a:rPr>
              <a:t>ξεκίνησε πλέον να διοργανώνεται σε αυτό.</a:t>
            </a:r>
          </a:p>
        </p:txBody>
      </p:sp>
      <p:pic>
        <p:nvPicPr>
          <p:cNvPr id="7" name="Picture 4" descr="Κηφισιά - Βικιπαίδεια"/>
          <p:cNvPicPr>
            <a:picLocks noChangeAspect="1"/>
          </p:cNvPicPr>
          <p:nvPr/>
        </p:nvPicPr>
        <p:blipFill>
          <a:blip r:embed="rId2" cstate="print"/>
          <a:srcRect/>
          <a:stretch>
            <a:fillRect/>
          </a:stretch>
        </p:blipFill>
        <p:spPr>
          <a:xfrm>
            <a:off x="109180" y="3534769"/>
            <a:ext cx="4599225" cy="3201057"/>
          </a:xfrm>
          <a:prstGeom prst="snip2DiagRect">
            <a:avLst>
              <a:gd name="adj1" fmla="val 2843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452336" y="177133"/>
            <a:ext cx="11384848" cy="830997"/>
          </a:xfrm>
          <a:prstGeom prst="rect">
            <a:avLst/>
          </a:prstGeom>
          <a:noFill/>
        </p:spPr>
        <p:txBody>
          <a:bodyPr wrap="none" lIns="91440" tIns="45720" rIns="91440" bIns="45720">
            <a:spAutoFit/>
          </a:bodyPr>
          <a:lstStyle/>
          <a:p>
            <a:pPr algn="ctr"/>
            <a:r>
              <a:rPr lang="el-GR" sz="4800" b="1"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ΙΣΤΟΡΙΚΗ ΑΝΑΔΡΟΜΗ</a:t>
            </a:r>
            <a:r>
              <a:rPr lang="el-GR"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 ΚΗΦΙΣΙΑΣ</a:t>
            </a:r>
            <a:endParaRPr lang="en-US"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p:txBody>
      </p:sp>
      <p:sp>
        <p:nvSpPr>
          <p:cNvPr id="10" name="Rectangle 9"/>
          <p:cNvSpPr/>
          <p:nvPr/>
        </p:nvSpPr>
        <p:spPr>
          <a:xfrm>
            <a:off x="4309491" y="6230967"/>
            <a:ext cx="2616614" cy="369332"/>
          </a:xfrm>
          <a:prstGeom prst="rect">
            <a:avLst/>
          </a:prstGeom>
        </p:spPr>
        <p:txBody>
          <a:bodyPr wrap="none">
            <a:spAutoFit/>
          </a:bodyPr>
          <a:lstStyle/>
          <a:p>
            <a:r>
              <a:rPr lang="el-GR" b="1" dirty="0">
                <a:solidFill>
                  <a:srgbClr val="000000"/>
                </a:solidFill>
                <a:latin typeface="Calibri"/>
              </a:rPr>
              <a:t>Σιδηροδρομικός σταθμός</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27794" y="3516974"/>
            <a:ext cx="4271373" cy="3205788"/>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Rectangle 10"/>
          <p:cNvSpPr/>
          <p:nvPr/>
        </p:nvSpPr>
        <p:spPr>
          <a:xfrm>
            <a:off x="6405094" y="3502575"/>
            <a:ext cx="1731051" cy="369332"/>
          </a:xfrm>
          <a:prstGeom prst="rect">
            <a:avLst/>
          </a:prstGeom>
        </p:spPr>
        <p:txBody>
          <a:bodyPr wrap="none">
            <a:spAutoFit/>
          </a:bodyPr>
          <a:lstStyle/>
          <a:p>
            <a:r>
              <a:rPr lang="el-GR" b="1" dirty="0">
                <a:solidFill>
                  <a:srgbClr val="000000"/>
                </a:solidFill>
                <a:latin typeface="Calibri"/>
              </a:rPr>
              <a:t>Άλσος Κηφισιάς</a:t>
            </a:r>
          </a:p>
        </p:txBody>
      </p:sp>
    </p:spTree>
    <p:extLst>
      <p:ext uri="{BB962C8B-B14F-4D97-AF65-F5344CB8AC3E}">
        <p14:creationId xmlns:p14="http://schemas.microsoft.com/office/powerpoint/2010/main" val="289313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out)">
                                      <p:cBhvr>
                                        <p:cTn id="7" dur="20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anim calcmode="lin" valueType="num">
                                      <p:cBhvr>
                                        <p:cTn id="11" dur="750" fill="hold"/>
                                        <p:tgtEl>
                                          <p:spTgt spid="10"/>
                                        </p:tgtEl>
                                        <p:attrNameLst>
                                          <p:attrName>ppt_x</p:attrName>
                                        </p:attrNameLst>
                                      </p:cBhvr>
                                      <p:tavLst>
                                        <p:tav tm="0">
                                          <p:val>
                                            <p:strVal val="#ppt_x"/>
                                          </p:val>
                                        </p:tav>
                                        <p:tav tm="100000">
                                          <p:val>
                                            <p:strVal val="#ppt_x"/>
                                          </p:val>
                                        </p:tav>
                                      </p:tavLst>
                                    </p:anim>
                                    <p:anim calcmode="lin" valueType="num">
                                      <p:cBhvr>
                                        <p:cTn id="12" dur="750" fill="hold"/>
                                        <p:tgtEl>
                                          <p:spTgt spid="10"/>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6"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out)">
                                      <p:cBhvr>
                                        <p:cTn id="16" dur="2000"/>
                                        <p:tgtEl>
                                          <p:spTgt spid="2"/>
                                        </p:tgtEl>
                                      </p:cBhvr>
                                    </p:animEffect>
                                  </p:childTnLst>
                                </p:cTn>
                              </p:par>
                              <p:par>
                                <p:cTn id="17" presetID="47"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50"/>
                                        <p:tgtEl>
                                          <p:spTgt spid="11"/>
                                        </p:tgtEl>
                                      </p:cBhvr>
                                    </p:animEffect>
                                    <p:anim calcmode="lin" valueType="num">
                                      <p:cBhvr>
                                        <p:cTn id="20" dur="750" fill="hold"/>
                                        <p:tgtEl>
                                          <p:spTgt spid="11"/>
                                        </p:tgtEl>
                                        <p:attrNameLst>
                                          <p:attrName>ppt_x</p:attrName>
                                        </p:attrNameLst>
                                      </p:cBhvr>
                                      <p:tavLst>
                                        <p:tav tm="0">
                                          <p:val>
                                            <p:strVal val="#ppt_x"/>
                                          </p:val>
                                        </p:tav>
                                        <p:tav tm="100000">
                                          <p:val>
                                            <p:strVal val="#ppt_x"/>
                                          </p:val>
                                        </p:tav>
                                      </p:tavLst>
                                    </p:anim>
                                    <p:anim calcmode="lin" valueType="num">
                                      <p:cBhvr>
                                        <p:cTn id="21"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4852" y="239843"/>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pic>
        <p:nvPicPr>
          <p:cNvPr id="4" name="Picture 2" descr="ΑΘΗΝΑ 1930 ΚΗΦΙΣΙΑ ΚΕΦΑΛΑΡΙ | Greece pictures, Greece photography, Greece  history"/>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708147" y="2257520"/>
            <a:ext cx="3241261" cy="3663596"/>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4" descr="Αμαξα"/>
          <p:cNvPicPr>
            <a:picLocks noChangeAspect="1"/>
          </p:cNvPicPr>
          <p:nvPr/>
        </p:nvPicPr>
        <p:blipFill>
          <a:blip r:embed="rId3" cstate="print"/>
          <a:srcRect/>
          <a:stretch>
            <a:fillRect/>
          </a:stretch>
        </p:blipFill>
        <p:spPr>
          <a:xfrm>
            <a:off x="29981" y="46470"/>
            <a:ext cx="2863555" cy="1947222"/>
          </a:xfrm>
          <a:prstGeom prst="snip2DiagRect">
            <a:avLst>
              <a:gd name="adj1" fmla="val 0"/>
              <a:gd name="adj2" fmla="val 24614"/>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12607" y="2156107"/>
            <a:ext cx="8226856" cy="4270400"/>
          </a:xfrm>
          <a:prstGeom prst="rect">
            <a:avLst/>
          </a:prstGeom>
          <a:noFill/>
          <a:ln cap="flat">
            <a:noFill/>
          </a:ln>
        </p:spPr>
        <p:txBody>
          <a:bodyPr vert="horz" wrap="square" lIns="91440" tIns="45720" rIns="91440" bIns="45720" anchor="t" anchorCtr="0" compatLnSpc="1">
            <a:spAutoFit/>
          </a:bodyPr>
          <a:lstStyle/>
          <a:p>
            <a:pPr algn="just">
              <a:lnSpc>
                <a:spcPct val="150000"/>
              </a:lnSpc>
              <a:defRPr sz="1800" b="0" i="0" u="none" strike="noStrike" kern="0" cap="none" spc="0" baseline="0">
                <a:solidFill>
                  <a:srgbClr val="000000"/>
                </a:solidFill>
                <a:uFillTx/>
              </a:defRPr>
            </a:pPr>
            <a:r>
              <a:rPr lang="el-GR" sz="1600" b="1" kern="0" dirty="0">
                <a:solidFill>
                  <a:schemeClr val="accent1">
                    <a:lumMod val="50000"/>
                  </a:schemeClr>
                </a:solidFill>
                <a:effectLst>
                  <a:outerShdw dist="38096" dir="2700000">
                    <a:srgbClr val="000000"/>
                  </a:outerShdw>
                </a:effectLst>
                <a:latin typeface="Arial Black" pitchFamily="34"/>
              </a:rPr>
              <a:t>Το όνομα της είναι αρχαιότατο καθώς αποτελούσε μια από τις 12 αρχαίες πόλεις της</a:t>
            </a:r>
            <a:r>
              <a:rPr lang="en-GB" sz="1600" b="1" kern="0" dirty="0">
                <a:solidFill>
                  <a:schemeClr val="accent1">
                    <a:lumMod val="50000"/>
                  </a:schemeClr>
                </a:solidFill>
                <a:effectLst>
                  <a:outerShdw dist="38096" dir="2700000">
                    <a:srgbClr val="000000"/>
                  </a:outerShdw>
                </a:effectLst>
                <a:latin typeface="Arial Black" pitchFamily="34"/>
              </a:rPr>
              <a:t> </a:t>
            </a:r>
            <a:r>
              <a:rPr lang="el-GR" sz="1600" b="1" kern="0" dirty="0">
                <a:solidFill>
                  <a:schemeClr val="accent1">
                    <a:lumMod val="50000"/>
                  </a:schemeClr>
                </a:solidFill>
                <a:effectLst>
                  <a:outerShdw dist="38096" dir="2700000">
                    <a:srgbClr val="000000"/>
                  </a:outerShdw>
                </a:effectLst>
                <a:latin typeface="Arial Black" pitchFamily="34"/>
              </a:rPr>
              <a:t>Αττικής.</a:t>
            </a:r>
            <a:r>
              <a:rPr lang="en-GB" sz="1600" b="1" kern="0" dirty="0">
                <a:solidFill>
                  <a:schemeClr val="accent1">
                    <a:lumMod val="50000"/>
                  </a:schemeClr>
                </a:solidFill>
                <a:effectLst>
                  <a:outerShdw dist="38096" dir="2700000">
                    <a:srgbClr val="000000"/>
                  </a:outerShdw>
                </a:effectLst>
                <a:latin typeface="Arial Black" pitchFamily="34"/>
              </a:rPr>
              <a:t> </a:t>
            </a:r>
            <a:endParaRPr lang="el-GR" sz="1600" b="1" kern="0" dirty="0">
              <a:solidFill>
                <a:schemeClr val="accent1">
                  <a:lumMod val="50000"/>
                </a:schemeClr>
              </a:solidFill>
              <a:effectLst>
                <a:outerShdw dist="38096" dir="2700000">
                  <a:srgbClr val="000000"/>
                </a:outerShdw>
              </a:effectLst>
              <a:latin typeface="Arial Black" pitchFamily="34"/>
            </a:endParaRPr>
          </a:p>
          <a:p>
            <a:pPr algn="just">
              <a:lnSpc>
                <a:spcPct val="150000"/>
              </a:lnSpc>
              <a:defRPr sz="1800" b="0" i="0" u="none" strike="noStrike" kern="0" cap="none" spc="0" baseline="0">
                <a:solidFill>
                  <a:srgbClr val="000000"/>
                </a:solidFill>
                <a:uFillTx/>
              </a:defRPr>
            </a:pPr>
            <a:endParaRPr lang="el-GR" sz="700" b="1" kern="0" dirty="0">
              <a:solidFill>
                <a:schemeClr val="accent1">
                  <a:lumMod val="50000"/>
                </a:schemeClr>
              </a:solidFill>
              <a:effectLst>
                <a:outerShdw dist="38096" dir="2700000">
                  <a:srgbClr val="000000"/>
                </a:outerShdw>
              </a:effectLst>
              <a:latin typeface="Arial Black" pitchFamily="34"/>
            </a:endParaRPr>
          </a:p>
          <a:p>
            <a:pPr algn="just">
              <a:lnSpc>
                <a:spcPct val="150000"/>
              </a:lnSpc>
              <a:defRPr sz="1800" b="0" i="0" u="none" strike="noStrike" kern="0" cap="none" spc="0" baseline="0">
                <a:solidFill>
                  <a:srgbClr val="000000"/>
                </a:solidFill>
                <a:uFillTx/>
              </a:defRPr>
            </a:pPr>
            <a:r>
              <a:rPr lang="el-GR" sz="1600" b="1" kern="0" dirty="0">
                <a:solidFill>
                  <a:schemeClr val="accent1">
                    <a:lumMod val="50000"/>
                  </a:schemeClr>
                </a:solidFill>
                <a:effectLst>
                  <a:outerShdw dist="38096" dir="2700000">
                    <a:srgbClr val="000000"/>
                  </a:outerShdw>
                </a:effectLst>
                <a:latin typeface="Arial Black" pitchFamily="34"/>
              </a:rPr>
              <a:t>Από την εποχή κιόλας, του Κλεισθένη αποτελούσε το δήμο της </a:t>
            </a:r>
            <a:r>
              <a:rPr lang="el-GR" sz="1600" b="1" kern="0" dirty="0" err="1">
                <a:solidFill>
                  <a:schemeClr val="accent1">
                    <a:lumMod val="50000"/>
                  </a:schemeClr>
                </a:solidFill>
                <a:effectLst>
                  <a:outerShdw dist="38096" dir="2700000">
                    <a:srgbClr val="000000"/>
                  </a:outerShdw>
                </a:effectLst>
                <a:latin typeface="Arial Black" pitchFamily="34"/>
              </a:rPr>
              <a:t>Ερεχθηίδας</a:t>
            </a:r>
            <a:r>
              <a:rPr lang="el-GR" sz="1600" b="1" kern="0" dirty="0">
                <a:solidFill>
                  <a:schemeClr val="accent1">
                    <a:lumMod val="50000"/>
                  </a:schemeClr>
                </a:solidFill>
                <a:effectLst>
                  <a:outerShdw dist="38096" dir="2700000">
                    <a:srgbClr val="000000"/>
                  </a:outerShdw>
                </a:effectLst>
                <a:latin typeface="Arial Black" pitchFamily="34"/>
              </a:rPr>
              <a:t> φυλής. </a:t>
            </a:r>
          </a:p>
          <a:p>
            <a:pPr algn="just">
              <a:lnSpc>
                <a:spcPct val="150000"/>
              </a:lnSpc>
              <a:defRPr sz="1800" b="0" i="0" u="none" strike="noStrike" kern="0" cap="none" spc="0" baseline="0">
                <a:solidFill>
                  <a:srgbClr val="000000"/>
                </a:solidFill>
                <a:uFillTx/>
              </a:defRPr>
            </a:pPr>
            <a:endParaRPr lang="el-GR" sz="700" b="1" kern="0" dirty="0">
              <a:solidFill>
                <a:schemeClr val="accent1">
                  <a:lumMod val="50000"/>
                </a:schemeClr>
              </a:solidFill>
              <a:effectLst>
                <a:outerShdw dist="38096" dir="2700000">
                  <a:srgbClr val="000000"/>
                </a:outerShdw>
              </a:effectLst>
              <a:latin typeface="Arial Black" pitchFamily="34"/>
            </a:endParaRPr>
          </a:p>
          <a:p>
            <a:pPr algn="just">
              <a:lnSpc>
                <a:spcPct val="150000"/>
              </a:lnSpc>
              <a:defRPr sz="1800" b="0" i="0" u="none" strike="noStrike" kern="0" cap="none" spc="0" baseline="0">
                <a:solidFill>
                  <a:srgbClr val="000000"/>
                </a:solidFill>
                <a:uFillTx/>
              </a:defRPr>
            </a:pPr>
            <a:r>
              <a:rPr lang="el-GR" sz="1600" b="1" kern="0" dirty="0">
                <a:solidFill>
                  <a:schemeClr val="accent1">
                    <a:lumMod val="50000"/>
                  </a:schemeClr>
                </a:solidFill>
                <a:effectLst>
                  <a:outerShdw dist="38096" dir="2700000">
                    <a:srgbClr val="000000"/>
                  </a:outerShdw>
                </a:effectLst>
                <a:latin typeface="Arial Black" pitchFamily="34"/>
              </a:rPr>
              <a:t>Το λογοπαίγνιο που προέκυψε μετά από απόφαση του λαού της νεοελληνικής, που όμως δε στέκει ιστορικά, θεωρεί πως η ονομασία</a:t>
            </a:r>
            <a:r>
              <a:rPr lang="en-GB" sz="1600" b="1" kern="0" dirty="0">
                <a:solidFill>
                  <a:schemeClr val="accent1">
                    <a:lumMod val="50000"/>
                  </a:schemeClr>
                </a:solidFill>
                <a:effectLst>
                  <a:outerShdw dist="38096" dir="2700000">
                    <a:srgbClr val="000000"/>
                  </a:outerShdw>
                </a:effectLst>
                <a:latin typeface="Arial Black" pitchFamily="34"/>
              </a:rPr>
              <a:t> </a:t>
            </a:r>
            <a:r>
              <a:rPr lang="el-GR" sz="1600" b="1" kern="0" dirty="0">
                <a:solidFill>
                  <a:schemeClr val="accent1">
                    <a:lumMod val="50000"/>
                  </a:schemeClr>
                </a:solidFill>
                <a:effectLst>
                  <a:outerShdw dist="38096" dir="2700000">
                    <a:srgbClr val="000000"/>
                  </a:outerShdw>
                </a:effectLst>
                <a:latin typeface="Arial Black" pitchFamily="34"/>
              </a:rPr>
              <a:t>Κηφισιά</a:t>
            </a:r>
            <a:r>
              <a:rPr lang="en-GB" sz="1600" b="1" kern="0" dirty="0">
                <a:solidFill>
                  <a:schemeClr val="accent1">
                    <a:lumMod val="50000"/>
                  </a:schemeClr>
                </a:solidFill>
                <a:effectLst>
                  <a:outerShdw dist="38096" dir="2700000">
                    <a:srgbClr val="000000"/>
                  </a:outerShdw>
                </a:effectLst>
                <a:latin typeface="Arial Black" pitchFamily="34"/>
              </a:rPr>
              <a:t> </a:t>
            </a:r>
            <a:r>
              <a:rPr lang="el-GR" sz="1600" b="1" kern="0" dirty="0">
                <a:solidFill>
                  <a:schemeClr val="accent1">
                    <a:lumMod val="50000"/>
                  </a:schemeClr>
                </a:solidFill>
                <a:effectLst>
                  <a:outerShdw dist="38096" dir="2700000">
                    <a:srgbClr val="000000"/>
                  </a:outerShdw>
                </a:effectLst>
                <a:latin typeface="Arial Black" pitchFamily="34"/>
              </a:rPr>
              <a:t>Αττικής</a:t>
            </a:r>
            <a:r>
              <a:rPr lang="en-GB" sz="1600" b="1" kern="0" dirty="0">
                <a:solidFill>
                  <a:schemeClr val="accent1">
                    <a:lumMod val="50000"/>
                  </a:schemeClr>
                </a:solidFill>
                <a:effectLst>
                  <a:outerShdw dist="38096" dir="2700000">
                    <a:srgbClr val="000000"/>
                  </a:outerShdw>
                </a:effectLst>
                <a:latin typeface="Arial Black" pitchFamily="34"/>
              </a:rPr>
              <a:t> </a:t>
            </a:r>
            <a:r>
              <a:rPr lang="el-GR" sz="1600" b="1" kern="0" dirty="0">
                <a:solidFill>
                  <a:schemeClr val="accent1">
                    <a:lumMod val="50000"/>
                  </a:schemeClr>
                </a:solidFill>
                <a:effectLst>
                  <a:outerShdw dist="38096" dir="2700000">
                    <a:srgbClr val="000000"/>
                  </a:outerShdw>
                </a:effectLst>
                <a:latin typeface="Arial Black" pitchFamily="34"/>
              </a:rPr>
              <a:t>προέρχεται από την έκφραση “εκεί-φυσά”, “κει-φυσά”, ”</a:t>
            </a:r>
            <a:r>
              <a:rPr lang="el-GR" sz="1600" b="1" kern="0" dirty="0" err="1">
                <a:solidFill>
                  <a:schemeClr val="accent1">
                    <a:lumMod val="50000"/>
                  </a:schemeClr>
                </a:solidFill>
                <a:effectLst>
                  <a:outerShdw dist="38096" dir="2700000">
                    <a:srgbClr val="000000"/>
                  </a:outerShdw>
                </a:effectLst>
                <a:latin typeface="Arial Black" pitchFamily="34"/>
              </a:rPr>
              <a:t>Κηφισά</a:t>
            </a:r>
            <a:r>
              <a:rPr lang="el-GR" sz="1600" b="1" kern="0" dirty="0">
                <a:solidFill>
                  <a:schemeClr val="accent1">
                    <a:lumMod val="50000"/>
                  </a:schemeClr>
                </a:solidFill>
                <a:effectLst>
                  <a:outerShdw dist="38096" dir="2700000">
                    <a:srgbClr val="000000"/>
                  </a:outerShdw>
                </a:effectLst>
                <a:latin typeface="Arial Black" pitchFamily="34"/>
              </a:rPr>
              <a:t>”, “Κηφισιά“.</a:t>
            </a:r>
          </a:p>
          <a:p>
            <a:pPr algn="just">
              <a:lnSpc>
                <a:spcPct val="150000"/>
              </a:lnSpc>
              <a:defRPr sz="1800" b="0" i="0" u="none" strike="noStrike" kern="0" cap="none" spc="0" baseline="0">
                <a:solidFill>
                  <a:srgbClr val="000000"/>
                </a:solidFill>
                <a:uFillTx/>
              </a:defRPr>
            </a:pPr>
            <a:endParaRPr lang="el-GR" sz="700" b="1" kern="0" dirty="0">
              <a:solidFill>
                <a:schemeClr val="accent1">
                  <a:lumMod val="50000"/>
                </a:schemeClr>
              </a:solidFill>
              <a:effectLst>
                <a:outerShdw dist="38096" dir="2700000">
                  <a:srgbClr val="000000"/>
                </a:outerShdw>
              </a:effectLst>
              <a:latin typeface="Arial Black" pitchFamily="34"/>
            </a:endParaRPr>
          </a:p>
          <a:p>
            <a:pPr algn="just">
              <a:lnSpc>
                <a:spcPct val="150000"/>
              </a:lnSpc>
              <a:defRPr sz="1800" b="0" i="0" u="none" strike="noStrike" kern="0" cap="none" spc="0" baseline="0">
                <a:solidFill>
                  <a:srgbClr val="000000"/>
                </a:solidFill>
                <a:uFillTx/>
              </a:defRPr>
            </a:pPr>
            <a:r>
              <a:rPr lang="el-GR" sz="1600" b="1" kern="0" dirty="0">
                <a:solidFill>
                  <a:schemeClr val="accent1">
                    <a:lumMod val="50000"/>
                  </a:schemeClr>
                </a:solidFill>
                <a:effectLst>
                  <a:outerShdw dist="38096" dir="2700000">
                    <a:srgbClr val="000000"/>
                  </a:outerShdw>
                </a:effectLst>
                <a:latin typeface="Arial Black" pitchFamily="34"/>
              </a:rPr>
              <a:t>Το έμβλημα του δήμου κοσμεί η προτομή του </a:t>
            </a:r>
            <a:r>
              <a:rPr lang="el-GR" sz="1600" b="1" u="sng" kern="0" dirty="0">
                <a:solidFill>
                  <a:srgbClr val="FF0000"/>
                </a:solidFill>
                <a:effectLst>
                  <a:outerShdw dist="38096" dir="2700000">
                    <a:srgbClr val="000000"/>
                  </a:outerShdw>
                </a:effectLst>
                <a:latin typeface="Arial Black" pitchFamily="34"/>
              </a:rPr>
              <a:t>Μενάνδρου του </a:t>
            </a:r>
            <a:r>
              <a:rPr lang="el-GR" sz="1600" b="1" u="sng" kern="0" dirty="0" err="1">
                <a:solidFill>
                  <a:srgbClr val="FF0000"/>
                </a:solidFill>
                <a:effectLst>
                  <a:outerShdw dist="38096" dir="2700000">
                    <a:srgbClr val="000000"/>
                  </a:outerShdw>
                </a:effectLst>
                <a:latin typeface="Arial Black" pitchFamily="34"/>
              </a:rPr>
              <a:t>Κηφισέως</a:t>
            </a:r>
            <a:r>
              <a:rPr lang="el-GR" sz="1600" b="1" kern="0" dirty="0">
                <a:solidFill>
                  <a:schemeClr val="accent1">
                    <a:lumMod val="50000"/>
                  </a:schemeClr>
                </a:solidFill>
                <a:effectLst>
                  <a:outerShdw dist="38096" dir="2700000">
                    <a:srgbClr val="000000"/>
                  </a:outerShdw>
                </a:effectLst>
                <a:latin typeface="Arial Black" pitchFamily="34"/>
              </a:rPr>
              <a:t>, </a:t>
            </a:r>
            <a:r>
              <a:rPr lang="el-GR" sz="1600" b="1" kern="0" dirty="0" err="1">
                <a:solidFill>
                  <a:schemeClr val="accent1">
                    <a:lumMod val="50000"/>
                  </a:schemeClr>
                </a:solidFill>
                <a:effectLst>
                  <a:outerShdw dist="38096" dir="2700000">
                    <a:srgbClr val="000000"/>
                  </a:outerShdw>
                </a:effectLst>
                <a:latin typeface="Arial Black" pitchFamily="34"/>
              </a:rPr>
              <a:t>δραματοποιού</a:t>
            </a:r>
            <a:r>
              <a:rPr lang="el-GR" sz="1600" b="1" kern="0" dirty="0">
                <a:solidFill>
                  <a:schemeClr val="accent1">
                    <a:lumMod val="50000"/>
                  </a:schemeClr>
                </a:solidFill>
                <a:effectLst>
                  <a:outerShdw dist="38096" dir="2700000">
                    <a:srgbClr val="000000"/>
                  </a:outerShdw>
                </a:effectLst>
                <a:latin typeface="Arial Black" pitchFamily="34"/>
              </a:rPr>
              <a:t> της αρχαίας</a:t>
            </a:r>
            <a:r>
              <a:rPr lang="en-GB" sz="1600" b="1" kern="0" dirty="0">
                <a:solidFill>
                  <a:schemeClr val="accent1">
                    <a:lumMod val="50000"/>
                  </a:schemeClr>
                </a:solidFill>
                <a:effectLst>
                  <a:outerShdw dist="38096" dir="2700000">
                    <a:srgbClr val="000000"/>
                  </a:outerShdw>
                </a:effectLst>
                <a:latin typeface="Arial Black" pitchFamily="34"/>
              </a:rPr>
              <a:t> </a:t>
            </a:r>
            <a:r>
              <a:rPr lang="el-GR" sz="1600" b="1" kern="0" dirty="0">
                <a:solidFill>
                  <a:schemeClr val="accent1">
                    <a:lumMod val="50000"/>
                  </a:schemeClr>
                </a:solidFill>
                <a:effectLst>
                  <a:outerShdw dist="38096" dir="2700000">
                    <a:srgbClr val="000000"/>
                  </a:outerShdw>
                </a:effectLst>
                <a:latin typeface="Arial Black" pitchFamily="34"/>
              </a:rPr>
              <a:t>Αττικής</a:t>
            </a:r>
            <a:r>
              <a:rPr lang="en-GB" sz="1600" b="1" kern="0" dirty="0">
                <a:solidFill>
                  <a:schemeClr val="accent1">
                    <a:lumMod val="50000"/>
                  </a:schemeClr>
                </a:solidFill>
                <a:effectLst>
                  <a:outerShdw dist="38096" dir="2700000">
                    <a:srgbClr val="000000"/>
                  </a:outerShdw>
                </a:effectLst>
                <a:latin typeface="Arial Black" pitchFamily="34"/>
              </a:rPr>
              <a:t> </a:t>
            </a:r>
            <a:r>
              <a:rPr lang="el-GR" sz="1600" b="1" kern="0" dirty="0">
                <a:solidFill>
                  <a:schemeClr val="accent1">
                    <a:lumMod val="50000"/>
                  </a:schemeClr>
                </a:solidFill>
                <a:effectLst>
                  <a:outerShdw dist="38096" dir="2700000">
                    <a:srgbClr val="000000"/>
                  </a:outerShdw>
                </a:effectLst>
                <a:latin typeface="Arial Black" pitchFamily="34"/>
              </a:rPr>
              <a:t>που κατάγονταν από τη</a:t>
            </a:r>
            <a:r>
              <a:rPr lang="en-GB" sz="1600" b="1" kern="0" dirty="0">
                <a:solidFill>
                  <a:schemeClr val="accent1">
                    <a:lumMod val="50000"/>
                  </a:schemeClr>
                </a:solidFill>
                <a:effectLst>
                  <a:outerShdw dist="38096" dir="2700000">
                    <a:srgbClr val="000000"/>
                  </a:outerShdw>
                </a:effectLst>
                <a:latin typeface="Arial Black" pitchFamily="34"/>
              </a:rPr>
              <a:t> </a:t>
            </a:r>
            <a:r>
              <a:rPr lang="el-GR" sz="1600" b="1" kern="0" dirty="0">
                <a:solidFill>
                  <a:schemeClr val="accent1">
                    <a:lumMod val="50000"/>
                  </a:schemeClr>
                </a:solidFill>
                <a:effectLst>
                  <a:outerShdw dist="38096" dir="2700000">
                    <a:srgbClr val="000000"/>
                  </a:outerShdw>
                </a:effectLst>
                <a:latin typeface="Arial Black" pitchFamily="34"/>
              </a:rPr>
              <a:t>Κηφισιά. </a:t>
            </a:r>
          </a:p>
        </p:txBody>
      </p:sp>
      <p:sp>
        <p:nvSpPr>
          <p:cNvPr id="8" name="Rectangle 7"/>
          <p:cNvSpPr/>
          <p:nvPr/>
        </p:nvSpPr>
        <p:spPr>
          <a:xfrm>
            <a:off x="3333416" y="209145"/>
            <a:ext cx="8103500" cy="830997"/>
          </a:xfrm>
          <a:prstGeom prst="rect">
            <a:avLst/>
          </a:prstGeom>
          <a:noFill/>
        </p:spPr>
        <p:txBody>
          <a:bodyPr wrap="none" lIns="91440" tIns="45720" rIns="91440" bIns="45720">
            <a:spAutoFit/>
          </a:bodyPr>
          <a:lstStyle/>
          <a:p>
            <a:pPr algn="ctr"/>
            <a:r>
              <a:rPr lang="el-GR"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ΤΟΠΟΝΥΜΙΑ ΚΗΦΙΣΙΑΣ</a:t>
            </a:r>
            <a:endParaRPr lang="en-US"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p:txBody>
      </p:sp>
      <p:sp>
        <p:nvSpPr>
          <p:cNvPr id="9" name="Rectangle 8"/>
          <p:cNvSpPr/>
          <p:nvPr/>
        </p:nvSpPr>
        <p:spPr>
          <a:xfrm>
            <a:off x="3152930" y="1198496"/>
            <a:ext cx="8811761" cy="530915"/>
          </a:xfrm>
          <a:prstGeom prst="rect">
            <a:avLst/>
          </a:prstGeom>
        </p:spPr>
        <p:txBody>
          <a:bodyPr wrap="square">
            <a:spAutoFit/>
          </a:bodyPr>
          <a:lstStyle/>
          <a:p>
            <a:pPr algn="just">
              <a:lnSpc>
                <a:spcPct val="150000"/>
              </a:lnSpc>
              <a:defRPr sz="1800" b="0" i="0" u="none" strike="noStrike" kern="0" cap="none" spc="0" baseline="0">
                <a:solidFill>
                  <a:srgbClr val="000000"/>
                </a:solidFill>
                <a:uFillTx/>
              </a:defRPr>
            </a:pPr>
            <a:r>
              <a:rPr lang="el-GR" sz="1900" b="1" kern="0" dirty="0">
                <a:solidFill>
                  <a:schemeClr val="accent1">
                    <a:lumMod val="50000"/>
                  </a:schemeClr>
                </a:solidFill>
                <a:effectLst>
                  <a:outerShdw dist="38096" dir="2700000">
                    <a:srgbClr val="000000"/>
                  </a:outerShdw>
                </a:effectLst>
                <a:latin typeface="Arial Black" pitchFamily="34"/>
              </a:rPr>
              <a:t>Η ονομασία της</a:t>
            </a:r>
            <a:r>
              <a:rPr lang="en-GB" sz="1900" b="1" kern="0" dirty="0">
                <a:solidFill>
                  <a:schemeClr val="accent1">
                    <a:lumMod val="50000"/>
                  </a:schemeClr>
                </a:solidFill>
                <a:effectLst>
                  <a:outerShdw dist="38096" dir="2700000">
                    <a:srgbClr val="000000"/>
                  </a:outerShdw>
                </a:effectLst>
                <a:latin typeface="Arial Black" pitchFamily="34"/>
              </a:rPr>
              <a:t> </a:t>
            </a:r>
            <a:r>
              <a:rPr lang="el-GR" sz="1900" b="1" kern="0" dirty="0">
                <a:solidFill>
                  <a:schemeClr val="accent1">
                    <a:lumMod val="50000"/>
                  </a:schemeClr>
                </a:solidFill>
                <a:effectLst>
                  <a:outerShdw dist="38096" dir="2700000">
                    <a:srgbClr val="000000"/>
                  </a:outerShdw>
                </a:effectLst>
                <a:latin typeface="Arial Black" pitchFamily="34"/>
              </a:rPr>
              <a:t>Κηφισιάς</a:t>
            </a:r>
            <a:r>
              <a:rPr lang="en-GB" sz="1900" b="1" kern="0" dirty="0">
                <a:solidFill>
                  <a:schemeClr val="accent1">
                    <a:lumMod val="50000"/>
                  </a:schemeClr>
                </a:solidFill>
                <a:effectLst>
                  <a:outerShdw dist="38096" dir="2700000">
                    <a:srgbClr val="000000"/>
                  </a:outerShdw>
                </a:effectLst>
                <a:latin typeface="Arial Black" pitchFamily="34"/>
              </a:rPr>
              <a:t> </a:t>
            </a:r>
            <a:r>
              <a:rPr lang="el-GR" sz="1900" b="1" kern="0" dirty="0">
                <a:solidFill>
                  <a:schemeClr val="accent1">
                    <a:lumMod val="50000"/>
                  </a:schemeClr>
                </a:solidFill>
                <a:effectLst>
                  <a:outerShdw dist="38096" dir="2700000">
                    <a:srgbClr val="000000"/>
                  </a:outerShdw>
                </a:effectLst>
                <a:latin typeface="Arial Black" pitchFamily="34"/>
              </a:rPr>
              <a:t>προήλθε από τον </a:t>
            </a:r>
            <a:r>
              <a:rPr lang="el-GR" sz="1900" b="1" kern="0" spc="300" dirty="0">
                <a:solidFill>
                  <a:srgbClr val="FFC000"/>
                </a:solidFill>
                <a:effectLst>
                  <a:outerShdw dist="38096" dir="2700000">
                    <a:srgbClr val="000000"/>
                  </a:outerShdw>
                </a:effectLst>
                <a:latin typeface="Arial Black" pitchFamily="34"/>
              </a:rPr>
              <a:t>Κηφισό Ποταμό</a:t>
            </a:r>
            <a:r>
              <a:rPr lang="el-GR" sz="1900" b="1" kern="0" dirty="0">
                <a:solidFill>
                  <a:schemeClr val="accent1">
                    <a:lumMod val="50000"/>
                  </a:schemeClr>
                </a:solidFill>
                <a:effectLst>
                  <a:outerShdw dist="38096" dir="2700000">
                    <a:srgbClr val="000000"/>
                  </a:outerShdw>
                </a:effectLst>
                <a:latin typeface="Arial Black" pitchFamily="34"/>
              </a:rPr>
              <a:t>. </a:t>
            </a:r>
          </a:p>
        </p:txBody>
      </p:sp>
    </p:spTree>
    <p:extLst>
      <p:ext uri="{BB962C8B-B14F-4D97-AF65-F5344CB8AC3E}">
        <p14:creationId xmlns:p14="http://schemas.microsoft.com/office/powerpoint/2010/main" val="160053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4852" y="239843"/>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5210176" y="254749"/>
            <a:ext cx="5917004" cy="923330"/>
          </a:xfrm>
          <a:prstGeom prst="rect">
            <a:avLst/>
          </a:prstGeom>
          <a:noFill/>
        </p:spPr>
        <p:txBody>
          <a:bodyPr wrap="none" lIns="91440" tIns="45720" rIns="91440" bIns="45720">
            <a:spAutoFit/>
          </a:bodyPr>
          <a:lstStyle/>
          <a:p>
            <a:pPr algn="ctr"/>
            <a:r>
              <a:rPr lang="el-GR"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ΠΕΡΙΕΧΟΜΕΝΑ</a:t>
            </a:r>
            <a:endParaRPr lang="en-US" sz="4800" b="1" i="1" cap="none" spc="0"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endParaRPr>
          </a:p>
        </p:txBody>
      </p:sp>
      <p:sp>
        <p:nvSpPr>
          <p:cNvPr id="5" name="Rectangle 4"/>
          <p:cNvSpPr/>
          <p:nvPr/>
        </p:nvSpPr>
        <p:spPr>
          <a:xfrm>
            <a:off x="4753680" y="1508115"/>
            <a:ext cx="8564402" cy="3323987"/>
          </a:xfrm>
          <a:prstGeom prst="rect">
            <a:avLst/>
          </a:prstGeom>
        </p:spPr>
        <p:txBody>
          <a:bodyPr wrap="square">
            <a:spAutoFit/>
          </a:bodyPr>
          <a:lstStyle/>
          <a:p>
            <a:pPr lvl="0" algn="just" defTabSz="914400">
              <a:lnSpc>
                <a:spcPct val="150000"/>
              </a:lnSpc>
              <a:defRPr sz="1800" b="0" i="0" u="none" strike="noStrike" kern="0" cap="none" spc="0" baseline="0">
                <a:solidFill>
                  <a:srgbClr val="000000"/>
                </a:solidFill>
                <a:uFillTx/>
              </a:defRPr>
            </a:pPr>
            <a:r>
              <a:rPr lang="el-GR" sz="2000" b="1" i="1" dirty="0">
                <a:solidFill>
                  <a:schemeClr val="accent1">
                    <a:lumMod val="50000"/>
                  </a:schemeClr>
                </a:solidFill>
                <a:effectLst>
                  <a:outerShdw dist="38096" dir="2700000">
                    <a:srgbClr val="000000"/>
                  </a:outerShdw>
                </a:effectLst>
                <a:latin typeface="Arial Black" pitchFamily="34"/>
              </a:rPr>
              <a:t>Γενικές πληροφορίες</a:t>
            </a:r>
            <a:r>
              <a:rPr lang="en-US" sz="2000" b="1" i="1" dirty="0">
                <a:solidFill>
                  <a:schemeClr val="accent1">
                    <a:lumMod val="50000"/>
                  </a:schemeClr>
                </a:solidFill>
                <a:effectLst>
                  <a:outerShdw dist="38096" dir="2700000">
                    <a:srgbClr val="000000"/>
                  </a:outerShdw>
                </a:effectLst>
                <a:latin typeface="Arial Black" pitchFamily="34"/>
              </a:rPr>
              <a:t>:</a:t>
            </a:r>
            <a:endParaRPr lang="el-GR" sz="2000" b="1" i="1" dirty="0">
              <a:solidFill>
                <a:schemeClr val="accent1">
                  <a:lumMod val="50000"/>
                </a:schemeClr>
              </a:solidFill>
              <a:effectLst>
                <a:outerShdw dist="38096" dir="2700000">
                  <a:srgbClr val="000000"/>
                </a:outerShdw>
              </a:effectLst>
              <a:latin typeface="Arial Black" pitchFamily="34"/>
            </a:endParaRPr>
          </a:p>
          <a:p>
            <a:pPr marL="342900" lvl="0" indent="-342900" algn="just" defTabSz="914400">
              <a:lnSpc>
                <a:spcPct val="150000"/>
              </a:lnSpc>
              <a:buFontTx/>
              <a:buChar char="-"/>
              <a:tabLst>
                <a:tab pos="354013" algn="l"/>
                <a:tab pos="5472113" algn="l"/>
                <a:tab pos="9144000" algn="l"/>
              </a:tabLst>
              <a:defRPr sz="1800" b="0" i="0" u="none" strike="noStrike" kern="0" cap="none" spc="0" baseline="0">
                <a:solidFill>
                  <a:srgbClr val="000000"/>
                </a:solidFill>
                <a:uFillTx/>
              </a:defRPr>
            </a:pPr>
            <a:r>
              <a:rPr lang="el-GR" sz="2000" b="1" dirty="0">
                <a:solidFill>
                  <a:schemeClr val="accent1">
                    <a:lumMod val="50000"/>
                  </a:schemeClr>
                </a:solidFill>
                <a:effectLst>
                  <a:outerShdw dist="38096" dir="2700000">
                    <a:srgbClr val="000000"/>
                  </a:outerShdw>
                </a:effectLst>
                <a:latin typeface="Arial Black" pitchFamily="34"/>
              </a:rPr>
              <a:t>Έκταση </a:t>
            </a:r>
            <a:r>
              <a:rPr lang="en-US" sz="2000" b="1" dirty="0">
                <a:solidFill>
                  <a:schemeClr val="accent1">
                    <a:lumMod val="50000"/>
                  </a:schemeClr>
                </a:solidFill>
                <a:effectLst>
                  <a:outerShdw dist="38096" dir="2700000">
                    <a:srgbClr val="000000"/>
                  </a:outerShdw>
                </a:effectLst>
                <a:latin typeface="Arial Black" pitchFamily="34"/>
              </a:rPr>
              <a:t>……………………………………… </a:t>
            </a:r>
            <a:r>
              <a:rPr lang="el-GR" sz="2000" b="1" dirty="0">
                <a:solidFill>
                  <a:schemeClr val="accent1">
                    <a:lumMod val="50000"/>
                  </a:schemeClr>
                </a:solidFill>
                <a:effectLst>
                  <a:outerShdw dist="38096" dir="2700000">
                    <a:srgbClr val="000000"/>
                  </a:outerShdw>
                </a:effectLst>
                <a:latin typeface="Arial Black" pitchFamily="34"/>
              </a:rPr>
              <a:t>σελ</a:t>
            </a:r>
            <a:r>
              <a:rPr lang="en-US" sz="2000" b="1" dirty="0">
                <a:solidFill>
                  <a:schemeClr val="accent1">
                    <a:lumMod val="50000"/>
                  </a:schemeClr>
                </a:solidFill>
                <a:effectLst>
                  <a:outerShdw dist="38096" dir="2700000">
                    <a:srgbClr val="000000"/>
                  </a:outerShdw>
                </a:effectLst>
                <a:latin typeface="Arial Black" pitchFamily="34"/>
              </a:rPr>
              <a:t>.</a:t>
            </a:r>
            <a:r>
              <a:rPr lang="el-GR" sz="2000" b="1" dirty="0">
                <a:solidFill>
                  <a:schemeClr val="accent1">
                    <a:lumMod val="50000"/>
                  </a:schemeClr>
                </a:solidFill>
                <a:effectLst>
                  <a:outerShdw dist="38096" dir="2700000">
                    <a:srgbClr val="000000"/>
                  </a:outerShdw>
                </a:effectLst>
                <a:latin typeface="Arial Black" pitchFamily="34"/>
              </a:rPr>
              <a:t> </a:t>
            </a:r>
            <a:r>
              <a:rPr lang="en-US" sz="2000" b="1" dirty="0">
                <a:solidFill>
                  <a:schemeClr val="accent1">
                    <a:lumMod val="50000"/>
                  </a:schemeClr>
                </a:solidFill>
                <a:effectLst>
                  <a:outerShdw dist="38096" dir="2700000">
                    <a:srgbClr val="000000"/>
                  </a:outerShdw>
                </a:effectLst>
                <a:latin typeface="Arial Black" pitchFamily="34"/>
              </a:rPr>
              <a:t>9</a:t>
            </a:r>
            <a:endParaRPr lang="el-GR" sz="2000" b="1" dirty="0">
              <a:solidFill>
                <a:schemeClr val="accent1">
                  <a:lumMod val="50000"/>
                </a:schemeClr>
              </a:solidFill>
              <a:effectLst>
                <a:outerShdw dist="38096" dir="2700000">
                  <a:srgbClr val="000000"/>
                </a:outerShdw>
              </a:effectLst>
              <a:latin typeface="Arial Black" pitchFamily="34"/>
            </a:endParaRPr>
          </a:p>
          <a:p>
            <a:pPr marL="342900" lvl="0" indent="-342900" algn="just" defTabSz="914400">
              <a:lnSpc>
                <a:spcPct val="150000"/>
              </a:lnSpc>
              <a:buFontTx/>
              <a:buChar char="-"/>
              <a:tabLst>
                <a:tab pos="354013" algn="l"/>
                <a:tab pos="5472113" algn="l"/>
              </a:tabLst>
              <a:defRPr sz="1800" b="0" i="0" u="none" strike="noStrike" kern="0" cap="none" spc="0" baseline="0">
                <a:solidFill>
                  <a:srgbClr val="000000"/>
                </a:solidFill>
                <a:uFillTx/>
              </a:defRPr>
            </a:pPr>
            <a:r>
              <a:rPr lang="el-GR" sz="2000" b="1" dirty="0">
                <a:solidFill>
                  <a:schemeClr val="accent1">
                    <a:lumMod val="50000"/>
                  </a:schemeClr>
                </a:solidFill>
                <a:effectLst>
                  <a:outerShdw dist="38096" dir="2700000">
                    <a:srgbClr val="000000"/>
                  </a:outerShdw>
                </a:effectLst>
                <a:latin typeface="Arial Black" pitchFamily="34"/>
              </a:rPr>
              <a:t>Πληθυσμός </a:t>
            </a:r>
            <a:r>
              <a:rPr lang="en-US" sz="2000" b="1" dirty="0">
                <a:solidFill>
                  <a:schemeClr val="accent1">
                    <a:lumMod val="50000"/>
                  </a:schemeClr>
                </a:solidFill>
                <a:effectLst>
                  <a:outerShdw dist="38096" dir="2700000">
                    <a:srgbClr val="000000"/>
                  </a:outerShdw>
                </a:effectLst>
                <a:latin typeface="Arial Black" pitchFamily="34"/>
              </a:rPr>
              <a:t>………………………………… </a:t>
            </a:r>
            <a:r>
              <a:rPr lang="el-GR" sz="2000" b="1" dirty="0">
                <a:solidFill>
                  <a:schemeClr val="accent1">
                    <a:lumMod val="50000"/>
                  </a:schemeClr>
                </a:solidFill>
                <a:effectLst>
                  <a:outerShdw dist="38096" dir="2700000">
                    <a:srgbClr val="000000"/>
                  </a:outerShdw>
                </a:effectLst>
                <a:latin typeface="Arial Black" pitchFamily="34"/>
              </a:rPr>
              <a:t>σελ</a:t>
            </a:r>
            <a:r>
              <a:rPr lang="en-US" sz="2000" b="1" dirty="0">
                <a:solidFill>
                  <a:schemeClr val="accent1">
                    <a:lumMod val="50000"/>
                  </a:schemeClr>
                </a:solidFill>
                <a:effectLst>
                  <a:outerShdw dist="38096" dir="2700000">
                    <a:srgbClr val="000000"/>
                  </a:outerShdw>
                </a:effectLst>
                <a:latin typeface="Arial Black" pitchFamily="34"/>
              </a:rPr>
              <a:t>.</a:t>
            </a:r>
            <a:r>
              <a:rPr lang="el-GR" sz="2000" b="1" dirty="0">
                <a:solidFill>
                  <a:schemeClr val="accent1">
                    <a:lumMod val="50000"/>
                  </a:schemeClr>
                </a:solidFill>
                <a:effectLst>
                  <a:outerShdw dist="38096" dir="2700000">
                    <a:srgbClr val="000000"/>
                  </a:outerShdw>
                </a:effectLst>
                <a:latin typeface="Arial Black" pitchFamily="34"/>
              </a:rPr>
              <a:t> </a:t>
            </a:r>
            <a:r>
              <a:rPr lang="en-US" sz="2000" b="1" dirty="0">
                <a:solidFill>
                  <a:schemeClr val="accent1">
                    <a:lumMod val="50000"/>
                  </a:schemeClr>
                </a:solidFill>
                <a:effectLst>
                  <a:outerShdw dist="38096" dir="2700000">
                    <a:srgbClr val="000000"/>
                  </a:outerShdw>
                </a:effectLst>
                <a:latin typeface="Arial Black" pitchFamily="34"/>
              </a:rPr>
              <a:t>9</a:t>
            </a:r>
            <a:endParaRPr lang="el-GR" sz="2000" b="1" dirty="0">
              <a:solidFill>
                <a:schemeClr val="accent1">
                  <a:lumMod val="50000"/>
                </a:schemeClr>
              </a:solidFill>
              <a:effectLst>
                <a:outerShdw dist="38096" dir="2700000">
                  <a:srgbClr val="000000"/>
                </a:outerShdw>
              </a:effectLst>
              <a:latin typeface="Arial Black" pitchFamily="34"/>
            </a:endParaRPr>
          </a:p>
          <a:p>
            <a:pPr marL="342900" lvl="0" indent="-342900" algn="just" defTabSz="914400">
              <a:lnSpc>
                <a:spcPct val="150000"/>
              </a:lnSpc>
              <a:buFontTx/>
              <a:buChar char="-"/>
              <a:defRPr sz="1800" b="0" i="0" u="none" strike="noStrike" kern="0" cap="none" spc="0" baseline="0">
                <a:solidFill>
                  <a:srgbClr val="000000"/>
                </a:solidFill>
                <a:uFillTx/>
              </a:defRPr>
            </a:pPr>
            <a:r>
              <a:rPr lang="el-GR" sz="2000" b="1" dirty="0">
                <a:solidFill>
                  <a:schemeClr val="accent1">
                    <a:lumMod val="50000"/>
                  </a:schemeClr>
                </a:solidFill>
                <a:effectLst>
                  <a:outerShdw dist="38096" dir="2700000">
                    <a:srgbClr val="000000"/>
                  </a:outerShdw>
                </a:effectLst>
                <a:latin typeface="Arial Black" pitchFamily="34"/>
              </a:rPr>
              <a:t>Περιοχές </a:t>
            </a:r>
            <a:r>
              <a:rPr lang="en-US" sz="2000" b="1" dirty="0">
                <a:solidFill>
                  <a:schemeClr val="accent1">
                    <a:lumMod val="50000"/>
                  </a:schemeClr>
                </a:solidFill>
                <a:effectLst>
                  <a:outerShdw dist="38096" dir="2700000">
                    <a:srgbClr val="000000"/>
                  </a:outerShdw>
                </a:effectLst>
                <a:latin typeface="Arial Black" pitchFamily="34"/>
              </a:rPr>
              <a:t>……………………………………. </a:t>
            </a:r>
            <a:r>
              <a:rPr lang="el-GR" sz="2000" b="1" dirty="0">
                <a:solidFill>
                  <a:schemeClr val="accent1">
                    <a:lumMod val="50000"/>
                  </a:schemeClr>
                </a:solidFill>
                <a:effectLst>
                  <a:outerShdw dist="38096" dir="2700000">
                    <a:srgbClr val="000000"/>
                  </a:outerShdw>
                </a:effectLst>
                <a:latin typeface="Arial Black" pitchFamily="34"/>
              </a:rPr>
              <a:t>σελ</a:t>
            </a:r>
            <a:r>
              <a:rPr lang="en-US" sz="2000" b="1" dirty="0">
                <a:solidFill>
                  <a:schemeClr val="accent1">
                    <a:lumMod val="50000"/>
                  </a:schemeClr>
                </a:solidFill>
                <a:effectLst>
                  <a:outerShdw dist="38096" dir="2700000">
                    <a:srgbClr val="000000"/>
                  </a:outerShdw>
                </a:effectLst>
                <a:latin typeface="Arial Black" pitchFamily="34"/>
              </a:rPr>
              <a:t>.</a:t>
            </a:r>
            <a:r>
              <a:rPr lang="el-GR" sz="2000" b="1" dirty="0">
                <a:solidFill>
                  <a:schemeClr val="accent1">
                    <a:lumMod val="50000"/>
                  </a:schemeClr>
                </a:solidFill>
                <a:effectLst>
                  <a:outerShdw dist="38096" dir="2700000">
                    <a:srgbClr val="000000"/>
                  </a:outerShdw>
                </a:effectLst>
                <a:latin typeface="Arial Black" pitchFamily="34"/>
              </a:rPr>
              <a:t> 1</a:t>
            </a:r>
            <a:r>
              <a:rPr lang="en-US" sz="2000" b="1" dirty="0">
                <a:solidFill>
                  <a:schemeClr val="accent1">
                    <a:lumMod val="50000"/>
                  </a:schemeClr>
                </a:solidFill>
                <a:effectLst>
                  <a:outerShdw dist="38096" dir="2700000">
                    <a:srgbClr val="000000"/>
                  </a:outerShdw>
                </a:effectLst>
                <a:latin typeface="Arial Black" pitchFamily="34"/>
              </a:rPr>
              <a:t>2</a:t>
            </a:r>
            <a:endParaRPr lang="el-GR" sz="2000" b="1" dirty="0">
              <a:solidFill>
                <a:schemeClr val="accent1">
                  <a:lumMod val="50000"/>
                </a:schemeClr>
              </a:solidFill>
              <a:effectLst>
                <a:outerShdw dist="38096" dir="2700000">
                  <a:srgbClr val="000000"/>
                </a:outerShdw>
              </a:effectLst>
              <a:latin typeface="Arial Black" pitchFamily="34"/>
            </a:endParaRPr>
          </a:p>
          <a:p>
            <a:pPr marL="342900" lvl="0" indent="-342900" algn="just" defTabSz="914400">
              <a:lnSpc>
                <a:spcPct val="150000"/>
              </a:lnSpc>
              <a:buFontTx/>
              <a:buChar char="-"/>
              <a:tabLst>
                <a:tab pos="9144000" algn="l"/>
              </a:tabLst>
              <a:defRPr sz="1800" b="0" i="0" u="none" strike="noStrike" kern="0" cap="none" spc="0" baseline="0">
                <a:solidFill>
                  <a:srgbClr val="000000"/>
                </a:solidFill>
                <a:uFillTx/>
              </a:defRPr>
            </a:pPr>
            <a:r>
              <a:rPr lang="el-GR" sz="2000" b="1" dirty="0">
                <a:solidFill>
                  <a:schemeClr val="accent1">
                    <a:lumMod val="50000"/>
                  </a:schemeClr>
                </a:solidFill>
                <a:effectLst>
                  <a:outerShdw dist="38096" dir="2700000">
                    <a:srgbClr val="000000"/>
                  </a:outerShdw>
                </a:effectLst>
                <a:latin typeface="Arial Black" pitchFamily="34"/>
              </a:rPr>
              <a:t>Ιστορική αναδρομή </a:t>
            </a:r>
            <a:r>
              <a:rPr lang="en-US" sz="2000" b="1" dirty="0">
                <a:solidFill>
                  <a:schemeClr val="accent1">
                    <a:lumMod val="50000"/>
                  </a:schemeClr>
                </a:solidFill>
                <a:effectLst>
                  <a:outerShdw dist="38096" dir="2700000">
                    <a:srgbClr val="000000"/>
                  </a:outerShdw>
                </a:effectLst>
                <a:latin typeface="Arial Black" pitchFamily="34"/>
              </a:rPr>
              <a:t>……………………… </a:t>
            </a:r>
            <a:r>
              <a:rPr lang="el-GR" sz="2000" b="1" dirty="0">
                <a:solidFill>
                  <a:schemeClr val="accent1">
                    <a:lumMod val="50000"/>
                  </a:schemeClr>
                </a:solidFill>
                <a:effectLst>
                  <a:outerShdw dist="38096" dir="2700000">
                    <a:srgbClr val="000000"/>
                  </a:outerShdw>
                </a:effectLst>
                <a:latin typeface="Arial Black" pitchFamily="34"/>
              </a:rPr>
              <a:t>σελ</a:t>
            </a:r>
            <a:r>
              <a:rPr lang="en-US" sz="2000" b="1" dirty="0">
                <a:solidFill>
                  <a:schemeClr val="accent1">
                    <a:lumMod val="50000"/>
                  </a:schemeClr>
                </a:solidFill>
                <a:effectLst>
                  <a:outerShdw dist="38096" dir="2700000">
                    <a:srgbClr val="000000"/>
                  </a:outerShdw>
                </a:effectLst>
                <a:latin typeface="Arial Black" pitchFamily="34"/>
              </a:rPr>
              <a:t>.</a:t>
            </a:r>
            <a:r>
              <a:rPr lang="el-GR" sz="2000" b="1" dirty="0">
                <a:solidFill>
                  <a:schemeClr val="accent1">
                    <a:lumMod val="50000"/>
                  </a:schemeClr>
                </a:solidFill>
                <a:effectLst>
                  <a:outerShdw dist="38096" dir="2700000">
                    <a:srgbClr val="000000"/>
                  </a:outerShdw>
                </a:effectLst>
                <a:latin typeface="Arial Black" pitchFamily="34"/>
              </a:rPr>
              <a:t> 1</a:t>
            </a:r>
            <a:r>
              <a:rPr lang="en-US" sz="2000" b="1" dirty="0">
                <a:solidFill>
                  <a:schemeClr val="accent1">
                    <a:lumMod val="50000"/>
                  </a:schemeClr>
                </a:solidFill>
                <a:effectLst>
                  <a:outerShdw dist="38096" dir="2700000">
                    <a:srgbClr val="000000"/>
                  </a:outerShdw>
                </a:effectLst>
                <a:latin typeface="Arial Black" pitchFamily="34"/>
              </a:rPr>
              <a:t>3</a:t>
            </a:r>
            <a:endParaRPr lang="el-GR" sz="2000" b="1" dirty="0">
              <a:solidFill>
                <a:schemeClr val="accent1">
                  <a:lumMod val="50000"/>
                </a:schemeClr>
              </a:solidFill>
              <a:effectLst>
                <a:outerShdw dist="38096" dir="2700000">
                  <a:srgbClr val="000000"/>
                </a:outerShdw>
              </a:effectLst>
              <a:latin typeface="Arial Black" pitchFamily="34"/>
            </a:endParaRPr>
          </a:p>
          <a:p>
            <a:pPr algn="just" defTabSz="914400">
              <a:lnSpc>
                <a:spcPct val="150000"/>
              </a:lnSpc>
              <a:tabLst>
                <a:tab pos="5472113" algn="l"/>
                <a:tab pos="9144000" algn="l"/>
              </a:tabLst>
              <a:defRPr sz="1800" b="0" i="0" u="none" strike="noStrike" kern="0" cap="none" spc="0" baseline="0">
                <a:solidFill>
                  <a:srgbClr val="000000"/>
                </a:solidFill>
                <a:uFillTx/>
              </a:defRPr>
            </a:pPr>
            <a:endParaRPr lang="el-GR" sz="2000" b="1" i="1" dirty="0">
              <a:solidFill>
                <a:schemeClr val="accent1">
                  <a:lumMod val="50000"/>
                </a:schemeClr>
              </a:solidFill>
              <a:effectLst>
                <a:outerShdw dist="38096" dir="2700000">
                  <a:srgbClr val="000000"/>
                </a:outerShdw>
              </a:effectLst>
              <a:latin typeface="Arial Black" pitchFamily="34"/>
            </a:endParaRPr>
          </a:p>
          <a:p>
            <a:pPr algn="just" defTabSz="914400">
              <a:lnSpc>
                <a:spcPct val="150000"/>
              </a:lnSpc>
              <a:tabLst>
                <a:tab pos="5472113" algn="l"/>
                <a:tab pos="9144000" algn="l"/>
              </a:tabLst>
              <a:defRPr sz="1800" b="0" i="0" u="none" strike="noStrike" kern="0" cap="none" spc="0" baseline="0">
                <a:solidFill>
                  <a:srgbClr val="000000"/>
                </a:solidFill>
                <a:uFillTx/>
              </a:defRPr>
            </a:pPr>
            <a:r>
              <a:rPr lang="el-GR" sz="2000" b="1" i="1" dirty="0">
                <a:solidFill>
                  <a:schemeClr val="accent1">
                    <a:lumMod val="50000"/>
                  </a:schemeClr>
                </a:solidFill>
                <a:effectLst>
                  <a:outerShdw dist="38096" dir="2700000">
                    <a:srgbClr val="000000"/>
                  </a:outerShdw>
                </a:effectLst>
                <a:latin typeface="Arial Black" pitchFamily="34"/>
              </a:rPr>
              <a:t>Τοπωνύμια </a:t>
            </a:r>
            <a:r>
              <a:rPr lang="el-GR" sz="2000" b="1" dirty="0">
                <a:solidFill>
                  <a:schemeClr val="accent1">
                    <a:lumMod val="50000"/>
                  </a:schemeClr>
                </a:solidFill>
                <a:effectLst>
                  <a:outerShdw dist="38096" dir="2700000">
                    <a:srgbClr val="000000"/>
                  </a:outerShdw>
                </a:effectLst>
                <a:latin typeface="Arial Black" pitchFamily="34"/>
              </a:rPr>
              <a:t>……………………………………</a:t>
            </a:r>
            <a:r>
              <a:rPr lang="en-US" sz="2000" b="1" dirty="0">
                <a:solidFill>
                  <a:schemeClr val="accent1">
                    <a:lumMod val="50000"/>
                  </a:schemeClr>
                </a:solidFill>
                <a:effectLst>
                  <a:outerShdw dist="38096" dir="2700000">
                    <a:srgbClr val="000000"/>
                  </a:outerShdw>
                </a:effectLst>
                <a:latin typeface="Arial Black" pitchFamily="34"/>
              </a:rPr>
              <a:t>.. </a:t>
            </a:r>
            <a:r>
              <a:rPr lang="el-GR" sz="2000" b="1" kern="0" dirty="0">
                <a:solidFill>
                  <a:schemeClr val="accent1">
                    <a:lumMod val="50000"/>
                  </a:schemeClr>
                </a:solidFill>
                <a:effectLst>
                  <a:outerShdw dist="38096" dir="2700000">
                    <a:srgbClr val="000000"/>
                  </a:outerShdw>
                </a:effectLst>
                <a:latin typeface="Arial Black" pitchFamily="34"/>
              </a:rPr>
              <a:t>σελ</a:t>
            </a:r>
            <a:r>
              <a:rPr lang="en-US" sz="2000" b="1" kern="0" dirty="0">
                <a:solidFill>
                  <a:schemeClr val="accent1">
                    <a:lumMod val="50000"/>
                  </a:schemeClr>
                </a:solidFill>
                <a:effectLst>
                  <a:outerShdw dist="38096" dir="2700000">
                    <a:srgbClr val="000000"/>
                  </a:outerShdw>
                </a:effectLst>
                <a:latin typeface="Arial Black" pitchFamily="34"/>
              </a:rPr>
              <a:t>.</a:t>
            </a:r>
            <a:r>
              <a:rPr lang="el-GR" sz="2000" b="1" kern="0" dirty="0">
                <a:solidFill>
                  <a:schemeClr val="accent1">
                    <a:lumMod val="50000"/>
                  </a:schemeClr>
                </a:solidFill>
                <a:effectLst>
                  <a:outerShdw dist="38096" dir="2700000">
                    <a:srgbClr val="000000"/>
                  </a:outerShdw>
                </a:effectLst>
                <a:latin typeface="Arial Black" pitchFamily="34"/>
              </a:rPr>
              <a:t> 1</a:t>
            </a:r>
            <a:r>
              <a:rPr lang="en-US" sz="2000" b="1" kern="0" dirty="0">
                <a:solidFill>
                  <a:schemeClr val="accent1">
                    <a:lumMod val="50000"/>
                  </a:schemeClr>
                </a:solidFill>
                <a:effectLst>
                  <a:outerShdw dist="38096" dir="2700000">
                    <a:srgbClr val="000000"/>
                  </a:outerShdw>
                </a:effectLst>
                <a:latin typeface="Arial Black" pitchFamily="34"/>
              </a:rPr>
              <a:t>9</a:t>
            </a:r>
            <a:endParaRPr lang="el-GR" sz="2000" b="1" kern="0" dirty="0">
              <a:solidFill>
                <a:schemeClr val="accent1">
                  <a:lumMod val="50000"/>
                </a:schemeClr>
              </a:solidFill>
              <a:effectLst>
                <a:outerShdw dist="38096" dir="2700000">
                  <a:srgbClr val="000000"/>
                </a:outerShdw>
              </a:effectLst>
              <a:latin typeface="Arial Black" pitchFamily="34"/>
            </a:endParaRP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194"/>
            <a:ext cx="4596506" cy="68558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93042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204" y="239845"/>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dirty="0"/>
          </a:p>
        </p:txBody>
      </p:sp>
      <p:sp>
        <p:nvSpPr>
          <p:cNvPr id="8" name="Rectangle 7"/>
          <p:cNvSpPr/>
          <p:nvPr/>
        </p:nvSpPr>
        <p:spPr>
          <a:xfrm>
            <a:off x="4554421" y="177133"/>
            <a:ext cx="3180678" cy="830997"/>
          </a:xfrm>
          <a:prstGeom prst="rect">
            <a:avLst/>
          </a:prstGeom>
          <a:noFill/>
        </p:spPr>
        <p:txBody>
          <a:bodyPr wrap="none" lIns="91440" tIns="45720" rIns="91440" bIns="45720">
            <a:spAutoFit/>
          </a:bodyPr>
          <a:lstStyle/>
          <a:p>
            <a:pPr algn="ctr"/>
            <a:r>
              <a:rPr lang="el-GR"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ΚΗΦΙΣΙΑ</a:t>
            </a:r>
            <a:endParaRPr lang="en-US"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p:txBody>
      </p:sp>
      <p:sp>
        <p:nvSpPr>
          <p:cNvPr id="12" name="Rectangle 1"/>
          <p:cNvSpPr>
            <a:spLocks noChangeArrowheads="1"/>
          </p:cNvSpPr>
          <p:nvPr/>
        </p:nvSpPr>
        <p:spPr bwMode="auto">
          <a:xfrm>
            <a:off x="403485" y="976975"/>
            <a:ext cx="11278999" cy="212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lang="el-GR" altLang="el-GR" b="1" kern="0" dirty="0">
                <a:solidFill>
                  <a:schemeClr val="accent1">
                    <a:lumMod val="50000"/>
                  </a:schemeClr>
                </a:solidFill>
                <a:effectLst>
                  <a:outerShdw dist="38096" dir="2700000">
                    <a:srgbClr val="000000"/>
                  </a:outerShdw>
                </a:effectLst>
                <a:latin typeface="Arial Black" pitchFamily="34"/>
              </a:rPr>
              <a:t>Μία αρκετά κατατοπιστική περιγραφή της Κηφισιάς της Τουρκοκρατίας βρίσκουμε στο Οδοιπορικό του τούρκου περιηγητή </a:t>
            </a:r>
            <a:r>
              <a:rPr lang="el-GR" altLang="el-GR" b="1" kern="0" spc="300" dirty="0" err="1">
                <a:solidFill>
                  <a:schemeClr val="accent1">
                    <a:lumMod val="50000"/>
                  </a:schemeClr>
                </a:solidFill>
                <a:effectLst>
                  <a:outerShdw dist="38096" dir="2700000">
                    <a:srgbClr val="000000"/>
                  </a:outerShdw>
                </a:effectLst>
                <a:latin typeface="Arial Black" pitchFamily="34"/>
              </a:rPr>
              <a:t>Εβλιγιά</a:t>
            </a:r>
            <a:r>
              <a:rPr lang="el-GR" altLang="el-GR" b="1" kern="0" spc="300" dirty="0">
                <a:solidFill>
                  <a:schemeClr val="accent1">
                    <a:lumMod val="50000"/>
                  </a:schemeClr>
                </a:solidFill>
                <a:effectLst>
                  <a:outerShdw dist="38096" dir="2700000">
                    <a:srgbClr val="000000"/>
                  </a:outerShdw>
                </a:effectLst>
                <a:latin typeface="Arial Black" pitchFamily="34"/>
              </a:rPr>
              <a:t> Τσελεμπή </a:t>
            </a:r>
            <a:r>
              <a:rPr lang="el-GR" altLang="el-GR" b="1" kern="0" dirty="0">
                <a:solidFill>
                  <a:schemeClr val="accent1">
                    <a:lumMod val="50000"/>
                  </a:schemeClr>
                </a:solidFill>
                <a:effectLst>
                  <a:outerShdw dist="38096" dir="2700000">
                    <a:srgbClr val="000000"/>
                  </a:outerShdw>
                </a:effectLst>
                <a:latin typeface="Arial Black" pitchFamily="34"/>
              </a:rPr>
              <a:t>(1611-1681), ο οποίος κατέγραψε τις ταξιδιωτικές του εντυπώσεις σε ένα πολύτομο χρονικό και θεωρείται ένας από τους μεγαλύτερους περιηγητές-συγγραφείς της εποχής του.</a:t>
            </a:r>
            <a:br>
              <a:rPr lang="el-GR" altLang="el-GR" b="1" kern="0" dirty="0">
                <a:solidFill>
                  <a:schemeClr val="accent1">
                    <a:lumMod val="50000"/>
                  </a:schemeClr>
                </a:solidFill>
                <a:effectLst>
                  <a:outerShdw dist="38096" dir="2700000">
                    <a:srgbClr val="000000"/>
                  </a:outerShdw>
                </a:effectLst>
                <a:latin typeface="Arial Black" pitchFamily="34"/>
              </a:rPr>
            </a:br>
            <a:endParaRPr lang="el-GR" altLang="el-GR" b="1" kern="0" dirty="0">
              <a:solidFill>
                <a:schemeClr val="accent1">
                  <a:lumMod val="50000"/>
                </a:schemeClr>
              </a:solidFill>
              <a:effectLst>
                <a:outerShdw dist="38096" dir="2700000">
                  <a:srgbClr val="000000"/>
                </a:outerShdw>
              </a:effectLst>
              <a:latin typeface="Arial Black" pitchFamily="34"/>
            </a:endParaRPr>
          </a:p>
        </p:txBody>
      </p:sp>
      <p:sp>
        <p:nvSpPr>
          <p:cNvPr id="5" name="Rectangle 4"/>
          <p:cNvSpPr/>
          <p:nvPr/>
        </p:nvSpPr>
        <p:spPr>
          <a:xfrm>
            <a:off x="4399128" y="3181150"/>
            <a:ext cx="6696501" cy="3416320"/>
          </a:xfrm>
          <a:prstGeom prst="rect">
            <a:avLst/>
          </a:prstGeom>
        </p:spPr>
        <p:txBody>
          <a:bodyPr wrap="square">
            <a:spAutoFit/>
          </a:bodyPr>
          <a:lstStyle/>
          <a:p>
            <a:pPr algn="just"/>
            <a:r>
              <a:rPr lang="el-GR" b="1" dirty="0">
                <a:solidFill>
                  <a:schemeClr val="accent4">
                    <a:lumMod val="50000"/>
                  </a:schemeClr>
                </a:solidFill>
                <a:latin typeface="Times New Roman" panose="02020603050405020304" pitchFamily="18" charset="0"/>
                <a:cs typeface="Times New Roman" panose="02020603050405020304" pitchFamily="18" charset="0"/>
              </a:rPr>
              <a:t>«[η Κηφισιά] είναι μία κωμόπολη μέσα σε κάμπο εύφορο, στολισμένη με τριακόσια παραδεισένια όμορφα σπίτια, σκεπασμένα με κεραμίδια, της οποίας οι κάτοικοι είναι μισοί μουσουλμάνοι και μισοί άπιστοι ραγιάδες. Έχει ένα τζαμί, ένα </a:t>
            </a:r>
            <a:r>
              <a:rPr lang="el-GR" b="1" dirty="0" err="1">
                <a:solidFill>
                  <a:schemeClr val="accent4">
                    <a:lumMod val="50000"/>
                  </a:schemeClr>
                </a:solidFill>
                <a:latin typeface="Times New Roman" panose="02020603050405020304" pitchFamily="18" charset="0"/>
                <a:cs typeface="Times New Roman" panose="02020603050405020304" pitchFamily="18" charset="0"/>
              </a:rPr>
              <a:t>μεστζίτι</a:t>
            </a:r>
            <a:r>
              <a:rPr lang="el-GR" b="1" dirty="0">
                <a:solidFill>
                  <a:schemeClr val="accent4">
                    <a:lumMod val="50000"/>
                  </a:schemeClr>
                </a:solidFill>
                <a:latin typeface="Times New Roman" panose="02020603050405020304" pitchFamily="18" charset="0"/>
                <a:cs typeface="Times New Roman" panose="02020603050405020304" pitchFamily="18" charset="0"/>
              </a:rPr>
              <a:t>, ένα ιεροσπουδαστήριο, ένα σχολείο, ένα τεκέ, ένα </a:t>
            </a:r>
            <a:r>
              <a:rPr lang="el-GR" b="1" dirty="0" err="1">
                <a:solidFill>
                  <a:schemeClr val="accent4">
                    <a:lumMod val="50000"/>
                  </a:schemeClr>
                </a:solidFill>
                <a:latin typeface="Times New Roman" panose="02020603050405020304" pitchFamily="18" charset="0"/>
                <a:cs typeface="Times New Roman" panose="02020603050405020304" pitchFamily="18" charset="0"/>
              </a:rPr>
              <a:t>χαμάμι</a:t>
            </a:r>
            <a:r>
              <a:rPr lang="el-GR" b="1" dirty="0">
                <a:solidFill>
                  <a:schemeClr val="accent4">
                    <a:lumMod val="50000"/>
                  </a:schemeClr>
                </a:solidFill>
                <a:latin typeface="Times New Roman" panose="02020603050405020304" pitchFamily="18" charset="0"/>
                <a:cs typeface="Times New Roman" panose="02020603050405020304" pitchFamily="18" charset="0"/>
              </a:rPr>
              <a:t>, ένα σπουδαίο χάνι και δέκα μαγαζιά. ’</a:t>
            </a:r>
            <a:r>
              <a:rPr lang="el-GR" b="1" dirty="0" err="1">
                <a:solidFill>
                  <a:schemeClr val="accent4">
                    <a:lumMod val="50000"/>
                  </a:schemeClr>
                </a:solidFill>
                <a:latin typeface="Times New Roman" panose="02020603050405020304" pitchFamily="18" charset="0"/>
                <a:cs typeface="Times New Roman" panose="02020603050405020304" pitchFamily="18" charset="0"/>
              </a:rPr>
              <a:t>λλα</a:t>
            </a:r>
            <a:r>
              <a:rPr lang="el-GR" b="1" dirty="0">
                <a:solidFill>
                  <a:schemeClr val="accent4">
                    <a:lumMod val="50000"/>
                  </a:schemeClr>
                </a:solidFill>
                <a:latin typeface="Times New Roman" panose="02020603050405020304" pitchFamily="18" charset="0"/>
                <a:cs typeface="Times New Roman" panose="02020603050405020304" pitchFamily="18" charset="0"/>
              </a:rPr>
              <a:t> ιδρύματα δεν έχει. Περίφημα είναι τα όμορφα, τραγανά, άσπρα κεράσια της. Οι ράχες της, τα χερσαία μέρη της είναι στολισμένα μόνο με ελιές και στην κορυφή κάθε ράχης είναι στημένη από μία εκκλησούλα….»</a:t>
            </a:r>
            <a:br>
              <a:rPr lang="el-GR" b="1" dirty="0">
                <a:solidFill>
                  <a:schemeClr val="accent4">
                    <a:lumMod val="50000"/>
                  </a:schemeClr>
                </a:solidFill>
                <a:latin typeface="Times New Roman" panose="02020603050405020304" pitchFamily="18" charset="0"/>
                <a:cs typeface="Times New Roman" panose="02020603050405020304" pitchFamily="18" charset="0"/>
              </a:rPr>
            </a:br>
            <a:endParaRPr lang="el-GR" b="1" dirty="0">
              <a:solidFill>
                <a:schemeClr val="accent4">
                  <a:lumMod val="50000"/>
                </a:schemeClr>
              </a:solidFill>
              <a:latin typeface="Times New Roman" panose="02020603050405020304" pitchFamily="18" charset="0"/>
              <a:cs typeface="Times New Roman" panose="02020603050405020304" pitchFamily="18" charset="0"/>
            </a:endParaRPr>
          </a:p>
          <a:p>
            <a:pPr algn="just"/>
            <a:r>
              <a:rPr lang="el-GR" b="1" dirty="0">
                <a:solidFill>
                  <a:schemeClr val="accent4">
                    <a:lumMod val="50000"/>
                  </a:schemeClr>
                </a:solidFill>
                <a:latin typeface="Times New Roman" panose="02020603050405020304" pitchFamily="18" charset="0"/>
                <a:cs typeface="Times New Roman" panose="02020603050405020304" pitchFamily="18" charset="0"/>
              </a:rPr>
              <a:t>(απόσπασμα από τον εξαιρετικά ενδιαφέρον βιβλίο του Κ. </a:t>
            </a:r>
            <a:r>
              <a:rPr lang="el-GR" b="1" dirty="0" err="1">
                <a:solidFill>
                  <a:schemeClr val="accent4">
                    <a:lumMod val="50000"/>
                  </a:schemeClr>
                </a:solidFill>
                <a:latin typeface="Times New Roman" panose="02020603050405020304" pitchFamily="18" charset="0"/>
                <a:cs typeface="Times New Roman" panose="02020603050405020304" pitchFamily="18" charset="0"/>
              </a:rPr>
              <a:t>Μπίρη</a:t>
            </a:r>
            <a:r>
              <a:rPr lang="el-GR" b="1" dirty="0">
                <a:solidFill>
                  <a:schemeClr val="accent4">
                    <a:lumMod val="50000"/>
                  </a:schemeClr>
                </a:solidFill>
                <a:latin typeface="Times New Roman" panose="02020603050405020304" pitchFamily="18" charset="0"/>
                <a:cs typeface="Times New Roman" panose="02020603050405020304" pitchFamily="18" charset="0"/>
              </a:rPr>
              <a:t>, Τα Αττικά του </a:t>
            </a:r>
            <a:r>
              <a:rPr lang="el-GR" b="1" dirty="0" err="1">
                <a:solidFill>
                  <a:schemeClr val="accent4">
                    <a:lumMod val="50000"/>
                  </a:schemeClr>
                </a:solidFill>
                <a:latin typeface="Times New Roman" panose="02020603050405020304" pitchFamily="18" charset="0"/>
                <a:cs typeface="Times New Roman" panose="02020603050405020304" pitchFamily="18" charset="0"/>
              </a:rPr>
              <a:t>Εβλιά</a:t>
            </a:r>
            <a:r>
              <a:rPr lang="el-GR" b="1" dirty="0">
                <a:solidFill>
                  <a:schemeClr val="accent4">
                    <a:lumMod val="50000"/>
                  </a:schemeClr>
                </a:solidFill>
                <a:latin typeface="Times New Roman" panose="02020603050405020304" pitchFamily="18" charset="0"/>
                <a:cs typeface="Times New Roman" panose="02020603050405020304" pitchFamily="18" charset="0"/>
              </a:rPr>
              <a:t> Τσελεμπή, Αθήνα 1959)</a:t>
            </a:r>
          </a:p>
        </p:txBody>
      </p:sp>
      <p:sp>
        <p:nvSpPr>
          <p:cNvPr id="13" name="Rectangle 12"/>
          <p:cNvSpPr/>
          <p:nvPr/>
        </p:nvSpPr>
        <p:spPr>
          <a:xfrm>
            <a:off x="464024" y="2609461"/>
            <a:ext cx="11068334" cy="880241"/>
          </a:xfrm>
          <a:prstGeom prst="rect">
            <a:avLst/>
          </a:prstGeom>
        </p:spPr>
        <p:txBody>
          <a:bodyPr wrap="square">
            <a:spAutoFit/>
          </a:bodyPr>
          <a:lstStyle/>
          <a:p>
            <a:pPr lvl="0" algn="just" defTabSz="914400" eaLnBrk="0" fontAlgn="base" hangingPunct="0">
              <a:lnSpc>
                <a:spcPct val="150000"/>
              </a:lnSpc>
              <a:spcBef>
                <a:spcPct val="0"/>
              </a:spcBef>
              <a:spcAft>
                <a:spcPct val="0"/>
              </a:spcAft>
            </a:pPr>
            <a:r>
              <a:rPr lang="el-GR" altLang="el-GR" b="1" i="1" u="sng" kern="0" dirty="0">
                <a:solidFill>
                  <a:schemeClr val="accent3">
                    <a:lumMod val="50000"/>
                  </a:schemeClr>
                </a:solidFill>
                <a:effectLst>
                  <a:outerShdw dist="38096" dir="2700000">
                    <a:srgbClr val="000000"/>
                  </a:outerShdw>
                </a:effectLst>
                <a:latin typeface="Arial Black" pitchFamily="34"/>
              </a:rPr>
              <a:t>Σύμφωνα με τις εξιστορήσεις του Τσελεμπή, που επισκέφτηκε την Ελλάδα, και την Κηφισιά, στα </a:t>
            </a:r>
            <a:r>
              <a:rPr lang="el-GR" altLang="el-GR" b="1" i="1" u="sng" kern="0" spc="300" dirty="0">
                <a:solidFill>
                  <a:schemeClr val="accent3">
                    <a:lumMod val="50000"/>
                  </a:schemeClr>
                </a:solidFill>
                <a:effectLst>
                  <a:outerShdw dist="38096" dir="2700000">
                    <a:srgbClr val="000000"/>
                  </a:outerShdw>
                </a:effectLst>
                <a:latin typeface="Arial Black" pitchFamily="34"/>
              </a:rPr>
              <a:t>1667</a:t>
            </a:r>
            <a:r>
              <a:rPr lang="el-GR" altLang="el-GR" b="1" u="sng" kern="0" dirty="0">
                <a:solidFill>
                  <a:schemeClr val="accent3">
                    <a:lumMod val="50000"/>
                  </a:schemeClr>
                </a:solidFill>
                <a:effectLst>
                  <a:outerShdw dist="38096" dir="2700000">
                    <a:srgbClr val="000000"/>
                  </a:outerShdw>
                </a:effectLst>
                <a:latin typeface="Arial Black" pitchFamily="34"/>
              </a:rPr>
              <a:t>:</a:t>
            </a:r>
          </a:p>
        </p:txBody>
      </p:sp>
      <p:pic>
        <p:nvPicPr>
          <p:cNvPr id="7170" name="Picture 2" descr="imag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65837" y="3562720"/>
            <a:ext cx="2311541" cy="32952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9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350" fill="hold">
                                          <p:stCondLst>
                                            <p:cond delay="0"/>
                                          </p:stCondLst>
                                        </p:cTn>
                                        <p:tgtEl>
                                          <p:spTgt spid="7170"/>
                                        </p:tgtEl>
                                        <p:attrNameLst>
                                          <p:attrName>r</p:attrName>
                                        </p:attrNameLst>
                                      </p:cBhvr>
                                    </p:animRot>
                                    <p:animRot by="-240000">
                                      <p:cBhvr>
                                        <p:cTn id="7" dur="700" fill="hold">
                                          <p:stCondLst>
                                            <p:cond delay="700"/>
                                          </p:stCondLst>
                                        </p:cTn>
                                        <p:tgtEl>
                                          <p:spTgt spid="7170"/>
                                        </p:tgtEl>
                                        <p:attrNameLst>
                                          <p:attrName>r</p:attrName>
                                        </p:attrNameLst>
                                      </p:cBhvr>
                                    </p:animRot>
                                    <p:animRot by="240000">
                                      <p:cBhvr>
                                        <p:cTn id="8" dur="700" fill="hold">
                                          <p:stCondLst>
                                            <p:cond delay="1400"/>
                                          </p:stCondLst>
                                        </p:cTn>
                                        <p:tgtEl>
                                          <p:spTgt spid="7170"/>
                                        </p:tgtEl>
                                        <p:attrNameLst>
                                          <p:attrName>r</p:attrName>
                                        </p:attrNameLst>
                                      </p:cBhvr>
                                    </p:animRot>
                                    <p:animRot by="-240000">
                                      <p:cBhvr>
                                        <p:cTn id="9" dur="700" fill="hold">
                                          <p:stCondLst>
                                            <p:cond delay="2100"/>
                                          </p:stCondLst>
                                        </p:cTn>
                                        <p:tgtEl>
                                          <p:spTgt spid="7170"/>
                                        </p:tgtEl>
                                        <p:attrNameLst>
                                          <p:attrName>r</p:attrName>
                                        </p:attrNameLst>
                                      </p:cBhvr>
                                    </p:animRot>
                                    <p:animRot by="120000">
                                      <p:cBhvr>
                                        <p:cTn id="10" dur="700" fill="hold">
                                          <p:stCondLst>
                                            <p:cond delay="2800"/>
                                          </p:stCondLst>
                                        </p:cTn>
                                        <p:tgtEl>
                                          <p:spTgt spid="7170"/>
                                        </p:tgtEl>
                                        <p:attrNameLst>
                                          <p:attrName>r</p:attrName>
                                        </p:attrNameLst>
                                      </p:cBhvr>
                                    </p:animRot>
                                  </p:childTnLst>
                                </p:cTn>
                              </p:par>
                            </p:childTnLst>
                          </p:cTn>
                        </p:par>
                        <p:par>
                          <p:cTn id="11" fill="hold">
                            <p:stCondLst>
                              <p:cond delay="3500"/>
                            </p:stCondLst>
                            <p:childTnLst>
                              <p:par>
                                <p:cTn id="12" presetID="2" presetClass="entr" presetSubtype="9"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250" fill="hold"/>
                                        <p:tgtEl>
                                          <p:spTgt spid="13"/>
                                        </p:tgtEl>
                                        <p:attrNameLst>
                                          <p:attrName>ppt_x</p:attrName>
                                        </p:attrNameLst>
                                      </p:cBhvr>
                                      <p:tavLst>
                                        <p:tav tm="0">
                                          <p:val>
                                            <p:strVal val="0-#ppt_w/2"/>
                                          </p:val>
                                        </p:tav>
                                        <p:tav tm="100000">
                                          <p:val>
                                            <p:strVal val="#ppt_x"/>
                                          </p:val>
                                        </p:tav>
                                      </p:tavLst>
                                    </p:anim>
                                    <p:anim calcmode="lin" valueType="num">
                                      <p:cBhvr additive="base">
                                        <p:cTn id="15" dur="250" fill="hold"/>
                                        <p:tgtEl>
                                          <p:spTgt spid="13"/>
                                        </p:tgtEl>
                                        <p:attrNameLst>
                                          <p:attrName>ppt_y</p:attrName>
                                        </p:attrNameLst>
                                      </p:cBhvr>
                                      <p:tavLst>
                                        <p:tav tm="0">
                                          <p:val>
                                            <p:strVal val="0-#ppt_h/2"/>
                                          </p:val>
                                        </p:tav>
                                        <p:tav tm="100000">
                                          <p:val>
                                            <p:strVal val="#ppt_y"/>
                                          </p:val>
                                        </p:tav>
                                      </p:tavLst>
                                    </p:anim>
                                  </p:childTnLst>
                                </p:cTn>
                              </p:par>
                            </p:childTnLst>
                          </p:cTn>
                        </p:par>
                        <p:par>
                          <p:cTn id="16" fill="hold">
                            <p:stCondLst>
                              <p:cond delay="375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012" y="239845"/>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dirty="0"/>
          </a:p>
        </p:txBody>
      </p:sp>
      <p:sp>
        <p:nvSpPr>
          <p:cNvPr id="10" name="Rectangle 9"/>
          <p:cNvSpPr/>
          <p:nvPr/>
        </p:nvSpPr>
        <p:spPr>
          <a:xfrm>
            <a:off x="2383580" y="292183"/>
            <a:ext cx="7156126" cy="1354217"/>
          </a:xfrm>
          <a:prstGeom prst="rect">
            <a:avLst/>
          </a:prstGeom>
          <a:noFill/>
        </p:spPr>
        <p:txBody>
          <a:bodyPr wrap="none" lIns="91440" tIns="45720" rIns="91440" bIns="45720">
            <a:spAutoFit/>
          </a:bodyPr>
          <a:lstStyle/>
          <a:p>
            <a:pPr algn="ctr"/>
            <a:r>
              <a:rPr lang="el-GR"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ΚΗΦΙΣΙΑ</a:t>
            </a:r>
            <a:r>
              <a:rPr lang="en-US"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a:t>
            </a:r>
            <a:endParaRPr lang="el-GR" sz="5400" b="1"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a:p>
            <a:pPr algn="ctr"/>
            <a:r>
              <a:rPr lang="el-GR" sz="2800" b="1" i="1"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rPr>
              <a:t>ΒΙΝΤΕΟ ΜΕ ΠΑΛΙΕΣ ΦΩΤΟΓΡΑΦΙΕΣ</a:t>
            </a:r>
            <a:endParaRPr lang="en-US" sz="4800" b="1" i="1" cap="none" spc="0"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endParaRPr>
          </a:p>
        </p:txBody>
      </p:sp>
      <p:pic>
        <p:nvPicPr>
          <p:cNvPr id="7" name="Παλιές Φωτογραφίες της Κηφισιάς στο πέρασμα του χρόνου.mp4">
            <a:hlinkClick r:id="" action="ppaction://media"/>
          </p:cNvPr>
          <p:cNvPicPr>
            <a:picLocks noRot="1" noChangeAspect="1"/>
          </p:cNvPicPr>
          <p:nvPr>
            <a:videoFile r:link="rId1"/>
          </p:nvPr>
        </p:nvPicPr>
        <p:blipFill>
          <a:blip r:embed="rId3" cstate="print"/>
          <a:stretch>
            <a:fillRect/>
          </a:stretch>
        </p:blipFill>
        <p:spPr>
          <a:xfrm>
            <a:off x="3275215" y="1710344"/>
            <a:ext cx="5267498" cy="3950624"/>
          </a:xfrm>
          <a:prstGeom prst="rect">
            <a:avLst/>
          </a:prstGeom>
        </p:spPr>
      </p:pic>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44850" y="2347422"/>
            <a:ext cx="4047067" cy="2582333"/>
          </a:xfrm>
          <a:prstGeom prst="rect">
            <a:avLst/>
          </a:prstGeom>
          <a:noFill/>
          <a:ln w="9525">
            <a:noFill/>
            <a:miter lim="800000"/>
            <a:headEnd/>
            <a:tailEnd/>
          </a:ln>
          <a:effectLst/>
        </p:spPr>
      </p:pic>
    </p:spTree>
    <p:extLst>
      <p:ext uri="{BB962C8B-B14F-4D97-AF65-F5344CB8AC3E}">
        <p14:creationId xmlns:p14="http://schemas.microsoft.com/office/powerpoint/2010/main" val="336403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arn(inHorizontal)">
                                      <p:cBhvr>
                                        <p:cTn id="7" dur="125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p:cTn id="13"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4852" y="239843"/>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924349" y="198877"/>
            <a:ext cx="10312438" cy="1354217"/>
          </a:xfrm>
          <a:prstGeom prst="rect">
            <a:avLst/>
          </a:prstGeom>
          <a:noFill/>
        </p:spPr>
        <p:txBody>
          <a:bodyPr wrap="none" lIns="91440" tIns="45720" rIns="91440" bIns="45720">
            <a:spAutoFit/>
          </a:bodyPr>
          <a:lstStyle/>
          <a:p>
            <a:pPr algn="ctr"/>
            <a:r>
              <a:rPr lang="el-GR"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ΚΗΦΙΣΙΑ</a:t>
            </a:r>
            <a:r>
              <a:rPr lang="en-US"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a:t>
            </a:r>
            <a:r>
              <a:rPr lang="en-US" sz="5400" b="1"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  </a:t>
            </a:r>
            <a:endParaRPr lang="el-GR" sz="5400" b="1"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a:p>
            <a:pPr algn="ctr"/>
            <a:r>
              <a:rPr lang="el-GR" sz="2800" b="1" i="1"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rPr>
              <a:t>ΕΝΑΣ ΕΠΙΓΕΙΟΣ ΠΑΡΑΔΕΙΣΟΣ</a:t>
            </a:r>
            <a:r>
              <a:rPr lang="en-US" sz="2800" b="1" i="1"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rPr>
              <a:t> </a:t>
            </a:r>
            <a:r>
              <a:rPr lang="el-GR" sz="2800" b="1" i="1"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rPr>
              <a:t>ΣΤΗ ΒΟΡΕΙΑ ΑΤΤΙΚΗ</a:t>
            </a:r>
            <a:endParaRPr lang="en-US" sz="4800" b="1" i="1" cap="none" spc="0"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endParaRPr>
          </a:p>
        </p:txBody>
      </p:sp>
      <p:sp>
        <p:nvSpPr>
          <p:cNvPr id="8" name="Rectangle 7"/>
          <p:cNvSpPr/>
          <p:nvPr/>
        </p:nvSpPr>
        <p:spPr>
          <a:xfrm>
            <a:off x="204716" y="2087283"/>
            <a:ext cx="11764371" cy="39703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accent1">
                <a:lumMod val="50000"/>
              </a:schemeClr>
            </a:solidFill>
          </a:ln>
          <a:scene3d>
            <a:camera prst="orthographicFront"/>
            <a:lightRig rig="threePt" dir="t"/>
          </a:scene3d>
          <a:sp3d>
            <a:bevelT w="158750" prst="convex"/>
            <a:bevelB w="63500"/>
          </a:sp3d>
        </p:spPr>
        <p:txBody>
          <a:bodyPr wrap="square" lIns="91440" tIns="45720" rIns="91440" bIns="45720">
            <a:spAutoFit/>
          </a:bodyPr>
          <a:lstStyle/>
          <a:p>
            <a:pPr algn="ctr">
              <a:lnSpc>
                <a:spcPct val="150000"/>
              </a:lnSpc>
            </a:pPr>
            <a:endParaRPr lang="en-US" sz="2000" b="1" i="1" cap="none" spc="700" dirty="0">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endParaRPr>
          </a:p>
          <a:p>
            <a:pPr algn="ctr">
              <a:lnSpc>
                <a:spcPct val="150000"/>
              </a:lnSpc>
            </a:pPr>
            <a:r>
              <a:rPr lang="el-GR" sz="2000" b="1" i="1" cap="none" spc="700" dirty="0">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 Η </a:t>
            </a:r>
            <a:r>
              <a:rPr lang="el-GR" sz="2000" b="1" i="1" cap="none" spc="700" dirty="0" err="1">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ωραιοτέρα</a:t>
            </a:r>
            <a:r>
              <a:rPr lang="el-GR" sz="2000" b="1" i="1" cap="none" spc="700" dirty="0">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 εξοχή, η </a:t>
            </a:r>
            <a:r>
              <a:rPr lang="el-GR" sz="2000" b="1" i="1" cap="none" spc="700" dirty="0" err="1">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μαγευτικωτέρα</a:t>
            </a:r>
            <a:r>
              <a:rPr lang="el-GR" sz="2000" b="1" i="1" cap="none" spc="700" dirty="0">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 η </a:t>
            </a:r>
            <a:r>
              <a:rPr lang="el-GR" sz="2000" b="1" i="1" cap="none" spc="700" dirty="0" err="1">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θελκτικωτέρα</a:t>
            </a:r>
            <a:r>
              <a:rPr lang="el-GR" sz="2000" b="1" i="1" cap="none" spc="700" dirty="0">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 εξοχή των Αθηνών είναι η Κηφισιά.</a:t>
            </a:r>
          </a:p>
          <a:p>
            <a:pPr algn="ctr">
              <a:lnSpc>
                <a:spcPct val="150000"/>
              </a:lnSpc>
            </a:pPr>
            <a:endParaRPr lang="el-GR" sz="800" b="1" i="1" cap="none" spc="700" dirty="0">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endParaRPr>
          </a:p>
          <a:p>
            <a:pPr algn="ctr">
              <a:lnSpc>
                <a:spcPct val="150000"/>
              </a:lnSpc>
            </a:pPr>
            <a:r>
              <a:rPr lang="el-GR" sz="2000" b="1" i="1" spc="700" dirty="0">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Διότι συγκεντρώνει όλα εκείνα τα προτερήματα, φυσικά και επίκτητα, φυσικά και τεχνικά, τα οποία </a:t>
            </a:r>
            <a:r>
              <a:rPr lang="el-GR" sz="2000" b="1" i="1" spc="700" dirty="0" err="1">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καθιστώσι</a:t>
            </a:r>
            <a:r>
              <a:rPr lang="el-GR" sz="2000" b="1" i="1" spc="700" dirty="0">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 μίαν εξοχήν </a:t>
            </a:r>
            <a:r>
              <a:rPr lang="el-GR" sz="2000" b="1" i="1" spc="700" dirty="0" err="1">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διαμονήν</a:t>
            </a:r>
            <a:r>
              <a:rPr lang="el-GR" sz="2000" b="1" i="1" spc="700" dirty="0">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 θέρους </a:t>
            </a:r>
            <a:r>
              <a:rPr lang="el-GR" sz="2000" b="1" i="1" spc="700" dirty="0" err="1">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άνετον</a:t>
            </a:r>
            <a:r>
              <a:rPr lang="el-GR" sz="2000" b="1" i="1" spc="700" dirty="0">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 </a:t>
            </a:r>
            <a:r>
              <a:rPr lang="el-GR" sz="2000" b="1" i="1" spc="700" dirty="0" err="1">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ευχάριστον</a:t>
            </a:r>
            <a:r>
              <a:rPr lang="el-GR" sz="2000" b="1" i="1" spc="700" dirty="0">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 </a:t>
            </a:r>
            <a:r>
              <a:rPr lang="el-GR" sz="2000" b="1" i="1" spc="700" dirty="0" err="1">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απολαυστικήν</a:t>
            </a:r>
            <a:r>
              <a:rPr lang="el-GR" sz="2000" b="1" i="1" spc="700" dirty="0">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rPr>
              <a:t> »</a:t>
            </a:r>
            <a:endParaRPr lang="en-US" sz="2000" b="1" i="1" spc="700" dirty="0">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endParaRPr>
          </a:p>
          <a:p>
            <a:pPr algn="ctr">
              <a:lnSpc>
                <a:spcPct val="150000"/>
              </a:lnSpc>
            </a:pPr>
            <a:endParaRPr lang="el-GR" sz="2000" b="1" i="1" spc="300" dirty="0">
              <a:ln w="0"/>
              <a:solidFill>
                <a:srgbClr val="C00000"/>
              </a:solidFill>
              <a:effectLst>
                <a:glow rad="127000">
                  <a:schemeClr val="tx1">
                    <a:lumMod val="85000"/>
                    <a:lumOff val="15000"/>
                  </a:schemeClr>
                </a:glow>
                <a:outerShdw blurRad="76200" dist="38100" dir="4800000" sx="102000" sy="102000" algn="tl">
                  <a:schemeClr val="tx1">
                    <a:lumMod val="95000"/>
                    <a:lumOff val="5000"/>
                    <a:alpha val="34000"/>
                  </a:schemeClr>
                </a:outerShdw>
              </a:effectLst>
              <a:latin typeface="Arial Black" panose="020B0A04020102020204" pitchFamily="34" charset="0"/>
            </a:endParaRPr>
          </a:p>
        </p:txBody>
      </p:sp>
    </p:spTree>
    <p:extLst>
      <p:ext uri="{BB962C8B-B14F-4D97-AF65-F5344CB8AC3E}">
        <p14:creationId xmlns:p14="http://schemas.microsoft.com/office/powerpoint/2010/main" val="107508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4852" y="239843"/>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4197926" y="1587425"/>
            <a:ext cx="7626928" cy="2648930"/>
          </a:xfrm>
          <a:prstGeom prst="rect">
            <a:avLst/>
          </a:prstGeom>
        </p:spPr>
        <p:txBody>
          <a:bodyPr wrap="square">
            <a:spAutoFit/>
          </a:bodyPr>
          <a:lstStyle/>
          <a:p>
            <a:pPr lvl="0" algn="just" defTabSz="914400">
              <a:lnSpc>
                <a:spcPct val="150000"/>
              </a:lnSpc>
              <a:defRPr sz="1800" b="0" i="0" u="none" strike="noStrike" kern="0" cap="none" spc="0" baseline="0">
                <a:solidFill>
                  <a:srgbClr val="000000"/>
                </a:solidFill>
                <a:uFillTx/>
              </a:defRPr>
            </a:pPr>
            <a:r>
              <a:rPr lang="el-GR" sz="2000" b="1" dirty="0">
                <a:solidFill>
                  <a:schemeClr val="accent1">
                    <a:lumMod val="50000"/>
                  </a:schemeClr>
                </a:solidFill>
                <a:effectLst>
                  <a:outerShdw dist="38096" dir="2700000">
                    <a:srgbClr val="000000"/>
                  </a:outerShdw>
                </a:effectLst>
                <a:latin typeface="Arial Black" pitchFamily="34"/>
              </a:rPr>
              <a:t>Αυτά ήταν λίγα μόνο λόγια από μία </a:t>
            </a:r>
            <a:r>
              <a:rPr lang="el-GR" sz="2000" b="1" dirty="0">
                <a:solidFill>
                  <a:srgbClr val="FFC000"/>
                </a:solidFill>
                <a:effectLst>
                  <a:outerShdw dist="38096" dir="2700000">
                    <a:srgbClr val="000000"/>
                  </a:outerShdw>
                </a:effectLst>
                <a:latin typeface="Arial Black" pitchFamily="34"/>
              </a:rPr>
              <a:t>εφημερίδα του </a:t>
            </a:r>
            <a:r>
              <a:rPr lang="el-GR" sz="2000" b="1" spc="600" dirty="0">
                <a:solidFill>
                  <a:srgbClr val="FFC000"/>
                </a:solidFill>
                <a:effectLst>
                  <a:outerShdw dist="38096" dir="2700000">
                    <a:srgbClr val="000000"/>
                  </a:outerShdw>
                </a:effectLst>
                <a:latin typeface="Arial Black" pitchFamily="34"/>
              </a:rPr>
              <a:t>1905.</a:t>
            </a:r>
            <a:r>
              <a:rPr lang="el-GR" sz="2000" b="1" dirty="0">
                <a:solidFill>
                  <a:srgbClr val="FFC000"/>
                </a:solidFill>
                <a:effectLst>
                  <a:outerShdw dist="38096" dir="2700000">
                    <a:srgbClr val="000000"/>
                  </a:outerShdw>
                </a:effectLst>
                <a:latin typeface="Arial Black" pitchFamily="34"/>
              </a:rPr>
              <a:t> </a:t>
            </a:r>
          </a:p>
          <a:p>
            <a:pPr lvl="0" algn="just" defTabSz="914400">
              <a:lnSpc>
                <a:spcPct val="150000"/>
              </a:lnSpc>
              <a:defRPr sz="1800" b="0" i="0" u="none" strike="noStrike" kern="0" cap="none" spc="0" baseline="0">
                <a:solidFill>
                  <a:srgbClr val="000000"/>
                </a:solidFill>
                <a:uFillTx/>
              </a:defRPr>
            </a:pPr>
            <a:r>
              <a:rPr lang="el-GR" sz="2000" b="1" dirty="0">
                <a:solidFill>
                  <a:schemeClr val="accent1">
                    <a:lumMod val="50000"/>
                  </a:schemeClr>
                </a:solidFill>
                <a:effectLst>
                  <a:outerShdw dist="38096" dir="2700000">
                    <a:srgbClr val="000000"/>
                  </a:outerShdw>
                </a:effectLst>
                <a:latin typeface="Arial Black" pitchFamily="34"/>
              </a:rPr>
              <a:t>Είναι όμως αρκετά για να μας ταξιδέψουν σ’ εκείνα τα χρόνια όταν η Κηφισιά ήταν η «απόδραση» των ευκατάστατων Αθηναίων στην εξοχή.</a:t>
            </a:r>
          </a:p>
          <a:p>
            <a:pPr lvl="0" algn="just" defTabSz="914400">
              <a:lnSpc>
                <a:spcPct val="150000"/>
              </a:lnSpc>
              <a:defRPr sz="1800" b="0" i="0" u="none" strike="noStrike" kern="0" cap="none" spc="0" baseline="0">
                <a:solidFill>
                  <a:srgbClr val="000000"/>
                </a:solidFill>
                <a:uFillTx/>
              </a:defRPr>
            </a:pPr>
            <a:endParaRPr lang="el-GR" sz="1200" b="1" dirty="0">
              <a:solidFill>
                <a:schemeClr val="accent1">
                  <a:lumMod val="50000"/>
                </a:schemeClr>
              </a:solidFill>
              <a:effectLst>
                <a:outerShdw dist="38096" dir="2700000">
                  <a:srgbClr val="000000"/>
                </a:outerShdw>
              </a:effectLst>
              <a:latin typeface="Arial Black" pitchFamily="34"/>
            </a:endParaRPr>
          </a:p>
        </p:txBody>
      </p:sp>
      <p:sp>
        <p:nvSpPr>
          <p:cNvPr id="10" name="Rectangle 9"/>
          <p:cNvSpPr/>
          <p:nvPr/>
        </p:nvSpPr>
        <p:spPr>
          <a:xfrm>
            <a:off x="924349" y="198877"/>
            <a:ext cx="10312438" cy="1354217"/>
          </a:xfrm>
          <a:prstGeom prst="rect">
            <a:avLst/>
          </a:prstGeom>
          <a:noFill/>
        </p:spPr>
        <p:txBody>
          <a:bodyPr wrap="none" lIns="91440" tIns="45720" rIns="91440" bIns="45720">
            <a:spAutoFit/>
          </a:bodyPr>
          <a:lstStyle/>
          <a:p>
            <a:pPr algn="ctr"/>
            <a:r>
              <a:rPr lang="el-GR"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ΚΗΦΙΣΙΑ</a:t>
            </a:r>
            <a:r>
              <a:rPr lang="en-US"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a:t>
            </a:r>
            <a:r>
              <a:rPr lang="en-US" sz="5400" b="1"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  </a:t>
            </a:r>
            <a:endParaRPr lang="el-GR" sz="5400" b="1"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a:p>
            <a:pPr algn="ctr"/>
            <a:r>
              <a:rPr lang="el-GR" sz="2800" b="1" i="1"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rPr>
              <a:t>ΕΝΑΣ ΕΠΙΓΕΙΟΣ ΠΑΡΑΔΕΙΣΟΣ</a:t>
            </a:r>
            <a:r>
              <a:rPr lang="en-US" sz="2800" b="1" i="1"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rPr>
              <a:t> </a:t>
            </a:r>
            <a:r>
              <a:rPr lang="el-GR" sz="2800" b="1" i="1"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rPr>
              <a:t>ΣΤΗ ΒΟΡΕΙΑ ΑΤΤΙΚΗ</a:t>
            </a:r>
            <a:endParaRPr lang="en-US" sz="4800" b="1" i="1" cap="none" spc="0"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endParaRPr>
          </a:p>
        </p:txBody>
      </p:sp>
      <p:sp>
        <p:nvSpPr>
          <p:cNvPr id="11" name="Rectangle 10"/>
          <p:cNvSpPr/>
          <p:nvPr/>
        </p:nvSpPr>
        <p:spPr>
          <a:xfrm>
            <a:off x="381000" y="5022812"/>
            <a:ext cx="7626928" cy="1429494"/>
          </a:xfrm>
          <a:prstGeom prst="rect">
            <a:avLst/>
          </a:prstGeom>
        </p:spPr>
        <p:txBody>
          <a:bodyPr wrap="square">
            <a:spAutoFit/>
          </a:bodyPr>
          <a:lstStyle/>
          <a:p>
            <a:pPr lvl="0" algn="just" defTabSz="914400">
              <a:lnSpc>
                <a:spcPct val="150000"/>
              </a:lnSpc>
              <a:defRPr sz="1800" b="0" i="0" u="none" strike="noStrike" kern="0" cap="none" spc="0" baseline="0">
                <a:solidFill>
                  <a:srgbClr val="000000"/>
                </a:solidFill>
                <a:uFillTx/>
              </a:defRPr>
            </a:pPr>
            <a:r>
              <a:rPr lang="el-GR" sz="2000" b="1" dirty="0">
                <a:solidFill>
                  <a:schemeClr val="accent1">
                    <a:lumMod val="50000"/>
                  </a:schemeClr>
                </a:solidFill>
                <a:effectLst>
                  <a:outerShdw dist="38096" dir="2700000">
                    <a:srgbClr val="000000"/>
                  </a:outerShdw>
                </a:effectLst>
                <a:latin typeface="Arial Black" pitchFamily="34"/>
              </a:rPr>
              <a:t>Σήμερα παίρνουμε τον καφέ μας και βολτάρουμε στους ίδιους εκείνους δρόμους, στην πιο διαχρονικά όμορφη γειτονιά της Αθήνας</a:t>
            </a:r>
            <a:r>
              <a:rPr lang="en-US" sz="2000" b="1" dirty="0">
                <a:solidFill>
                  <a:schemeClr val="accent1">
                    <a:lumMod val="50000"/>
                  </a:schemeClr>
                </a:solidFill>
                <a:effectLst>
                  <a:outerShdw dist="38096" dir="2700000">
                    <a:srgbClr val="000000"/>
                  </a:outerShdw>
                </a:effectLst>
                <a:latin typeface="Arial Black" pitchFamily="34"/>
              </a:rPr>
              <a:t>: </a:t>
            </a:r>
            <a:r>
              <a:rPr lang="el-GR" sz="2000" b="1" dirty="0">
                <a:solidFill>
                  <a:schemeClr val="accent1">
                    <a:lumMod val="50000"/>
                  </a:schemeClr>
                </a:solidFill>
                <a:effectLst>
                  <a:outerShdw dist="38096" dir="2700000">
                    <a:srgbClr val="000000"/>
                  </a:outerShdw>
                </a:effectLst>
                <a:latin typeface="Arial Black" pitchFamily="34"/>
              </a:rPr>
              <a:t>την </a:t>
            </a:r>
            <a:r>
              <a:rPr lang="el-GR" sz="2000" b="1" spc="600" dirty="0">
                <a:solidFill>
                  <a:srgbClr val="FF0000"/>
                </a:solidFill>
                <a:effectLst>
                  <a:outerShdw dist="38096" dir="2700000">
                    <a:srgbClr val="000000"/>
                  </a:outerShdw>
                </a:effectLst>
                <a:latin typeface="Arial Black" pitchFamily="34"/>
              </a:rPr>
              <a:t>ΚΗΦΙΣΙΑ!</a:t>
            </a:r>
          </a:p>
        </p:txBody>
      </p:sp>
      <p:grpSp>
        <p:nvGrpSpPr>
          <p:cNvPr id="3" name="Group 2"/>
          <p:cNvGrpSpPr/>
          <p:nvPr/>
        </p:nvGrpSpPr>
        <p:grpSpPr>
          <a:xfrm>
            <a:off x="8400387" y="3651378"/>
            <a:ext cx="3791613" cy="3206622"/>
            <a:chOff x="8400387" y="3651378"/>
            <a:chExt cx="3791613" cy="3206622"/>
          </a:xfrm>
        </p:grpSpPr>
        <p:pic>
          <p:nvPicPr>
            <p:cNvPr id="1028" name="Picture 4" descr="Πρόσωπα | ΚηφισιώτικαΝέα"/>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400387" y="3651378"/>
              <a:ext cx="3791613" cy="3206622"/>
            </a:xfrm>
            <a:prstGeom prst="snip2DiagRect">
              <a:avLst>
                <a:gd name="adj1" fmla="val 5000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8704589" y="6177017"/>
              <a:ext cx="2108269" cy="369332"/>
            </a:xfrm>
            <a:prstGeom prst="rect">
              <a:avLst/>
            </a:prstGeom>
          </p:spPr>
          <p:txBody>
            <a:bodyPr wrap="none">
              <a:spAutoFit/>
            </a:bodyPr>
            <a:lstStyle/>
            <a:p>
              <a:r>
                <a:rPr lang="el-GR" b="1" kern="0" dirty="0">
                  <a:solidFill>
                    <a:schemeClr val="bg1"/>
                  </a:solidFill>
                  <a:latin typeface="Calibri"/>
                </a:rPr>
                <a:t>Πλατεία Μελά 1948</a:t>
              </a:r>
            </a:p>
          </p:txBody>
        </p:sp>
      </p:grpSp>
      <p:grpSp>
        <p:nvGrpSpPr>
          <p:cNvPr id="2" name="Group 1"/>
          <p:cNvGrpSpPr/>
          <p:nvPr/>
        </p:nvGrpSpPr>
        <p:grpSpPr>
          <a:xfrm>
            <a:off x="245045" y="1787234"/>
            <a:ext cx="3703499" cy="3167962"/>
            <a:chOff x="245045" y="1787234"/>
            <a:chExt cx="3703499" cy="3167962"/>
          </a:xfrm>
        </p:grpSpPr>
        <p:pic>
          <p:nvPicPr>
            <p:cNvPr id="1032" name="Picture 8" descr="kifisia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5045" y="1787234"/>
              <a:ext cx="3703499" cy="26261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1375534" y="4585864"/>
              <a:ext cx="1654620" cy="369332"/>
            </a:xfrm>
            <a:prstGeom prst="rect">
              <a:avLst/>
            </a:prstGeom>
          </p:spPr>
          <p:txBody>
            <a:bodyPr wrap="none">
              <a:spAutoFit/>
            </a:bodyPr>
            <a:lstStyle/>
            <a:p>
              <a:r>
                <a:rPr lang="el-GR" b="1" kern="0" dirty="0">
                  <a:solidFill>
                    <a:srgbClr val="000000"/>
                  </a:solidFill>
                  <a:latin typeface="Calibri"/>
                </a:rPr>
                <a:t>Πλάτανος 1914</a:t>
              </a:r>
            </a:p>
          </p:txBody>
        </p:sp>
      </p:grpSp>
    </p:spTree>
    <p:extLst>
      <p:ext uri="{BB962C8B-B14F-4D97-AF65-F5344CB8AC3E}">
        <p14:creationId xmlns:p14="http://schemas.microsoft.com/office/powerpoint/2010/main" val="1719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852" y="239843"/>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7"/>
          <p:cNvSpPr/>
          <p:nvPr/>
        </p:nvSpPr>
        <p:spPr>
          <a:xfrm>
            <a:off x="5243804" y="1739887"/>
            <a:ext cx="6307494" cy="4870564"/>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l-GR" sz="2300" b="1" kern="0" spc="300" dirty="0">
                <a:solidFill>
                  <a:schemeClr val="accent1">
                    <a:lumMod val="50000"/>
                  </a:schemeClr>
                </a:solidFill>
                <a:effectLst>
                  <a:outerShdw dist="38096" dir="2700000">
                    <a:srgbClr val="000000"/>
                  </a:outerShdw>
                </a:effectLst>
                <a:latin typeface="Arial Black" pitchFamily="34"/>
              </a:rPr>
              <a:t>Η αριστοκρατική Κηφισιά ήταν ήδη από τον 19ο αιώνα παραθεριστικό κέντρο για εύπορες οικογένειες και εξακολουθεί να είναι σήμερα μία από τις ακριβότερες και πλουσιότερες περιοχές της Αθήνας! </a:t>
            </a:r>
          </a:p>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l-GR" sz="2300" b="1" kern="0" spc="600" dirty="0">
                <a:solidFill>
                  <a:srgbClr val="FF0000"/>
                </a:solidFill>
                <a:effectLst>
                  <a:outerShdw dist="38096" dir="2700000">
                    <a:srgbClr val="000000"/>
                  </a:outerShdw>
                </a:effectLst>
                <a:latin typeface="Arial Black" pitchFamily="34"/>
              </a:rPr>
              <a:t>Ελάτε να την γνωρίσουμε!</a:t>
            </a:r>
          </a:p>
        </p:txBody>
      </p:sp>
      <p:pic>
        <p:nvPicPr>
          <p:cNvPr id="5122" name="Picture 2" descr="Αποκαθίσταται η οικία Παύλου Μελά στην Κηφισιά | tovima.g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4339525" cy="31492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TextBox 16"/>
          <p:cNvSpPr txBox="1"/>
          <p:nvPr/>
        </p:nvSpPr>
        <p:spPr>
          <a:xfrm rot="21255223">
            <a:off x="522107" y="2627711"/>
            <a:ext cx="3687228" cy="646331"/>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1" dirty="0">
                <a:solidFill>
                  <a:srgbClr val="000000"/>
                </a:solidFill>
                <a:latin typeface="Calibri"/>
              </a:rPr>
              <a:t>Εξοχική κατοικία οικογένειας Μελά-</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1" dirty="0">
                <a:solidFill>
                  <a:srgbClr val="000000"/>
                </a:solidFill>
                <a:latin typeface="Calibri"/>
              </a:rPr>
              <a:t>19</a:t>
            </a:r>
            <a:r>
              <a:rPr lang="el-GR" b="1" baseline="30000" dirty="0">
                <a:solidFill>
                  <a:srgbClr val="000000"/>
                </a:solidFill>
                <a:latin typeface="Calibri"/>
              </a:rPr>
              <a:t>ος</a:t>
            </a:r>
            <a:r>
              <a:rPr lang="el-GR" b="1" dirty="0">
                <a:solidFill>
                  <a:srgbClr val="000000"/>
                </a:solidFill>
                <a:latin typeface="Calibri"/>
              </a:rPr>
              <a:t> αιώνας</a:t>
            </a:r>
            <a:endParaRPr lang="el-GR" sz="1800" b="1" i="0" u="none" strike="noStrike" kern="1200" cap="none" spc="0" baseline="0" dirty="0">
              <a:solidFill>
                <a:srgbClr val="000000"/>
              </a:solidFill>
              <a:uFillTx/>
              <a:latin typeface="Calibri"/>
            </a:endParaRPr>
          </a:p>
        </p:txBody>
      </p:sp>
      <p:pic>
        <p:nvPicPr>
          <p:cNvPr id="2050" name="Picture 2" descr="mela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0430" y="3379887"/>
            <a:ext cx="4414875" cy="29399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TextBox 14"/>
          <p:cNvSpPr txBox="1"/>
          <p:nvPr/>
        </p:nvSpPr>
        <p:spPr>
          <a:xfrm>
            <a:off x="516072" y="6116831"/>
            <a:ext cx="3687228" cy="646331"/>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1" dirty="0">
                <a:solidFill>
                  <a:srgbClr val="000000"/>
                </a:solidFill>
                <a:latin typeface="Calibri"/>
              </a:rPr>
              <a:t>Εξοχική κατοικία οικογένειας Μελά-</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1" dirty="0">
                <a:solidFill>
                  <a:srgbClr val="000000"/>
                </a:solidFill>
                <a:latin typeface="Calibri"/>
              </a:rPr>
              <a:t>Μετά την αποκατάσταση το 2017</a:t>
            </a:r>
            <a:endParaRPr lang="el-GR" sz="1800" b="1" i="0" u="none" strike="noStrike" kern="1200" cap="none" spc="0" baseline="0" dirty="0">
              <a:solidFill>
                <a:srgbClr val="000000"/>
              </a:solidFill>
              <a:uFillTx/>
              <a:latin typeface="Calibri"/>
            </a:endParaRPr>
          </a:p>
        </p:txBody>
      </p:sp>
      <p:sp>
        <p:nvSpPr>
          <p:cNvPr id="13" name="Rectangle 12"/>
          <p:cNvSpPr/>
          <p:nvPr/>
        </p:nvSpPr>
        <p:spPr>
          <a:xfrm>
            <a:off x="6363051" y="292183"/>
            <a:ext cx="4137671" cy="1354217"/>
          </a:xfrm>
          <a:prstGeom prst="rect">
            <a:avLst/>
          </a:prstGeom>
          <a:noFill/>
        </p:spPr>
        <p:txBody>
          <a:bodyPr wrap="none" lIns="91440" tIns="45720" rIns="91440" bIns="45720">
            <a:spAutoFit/>
          </a:bodyPr>
          <a:lstStyle/>
          <a:p>
            <a:pPr algn="ctr"/>
            <a:r>
              <a:rPr lang="el-GR"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ΚΗΦΙΣΙΑ</a:t>
            </a:r>
            <a:r>
              <a:rPr lang="en-US"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a:t>
            </a:r>
            <a:endParaRPr lang="el-GR" sz="5400" b="1"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a:p>
            <a:pPr algn="just"/>
            <a:r>
              <a:rPr lang="el-GR" sz="2800" b="1" i="1"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rPr>
              <a:t>Η ΑΡΙΣΤΟΚΡΑΤΙΣΣΑ</a:t>
            </a:r>
            <a:endParaRPr lang="en-US" sz="4800" b="1" i="1" cap="none" spc="0"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endParaRPr>
          </a:p>
        </p:txBody>
      </p:sp>
    </p:spTree>
    <p:extLst>
      <p:ext uri="{BB962C8B-B14F-4D97-AF65-F5344CB8AC3E}">
        <p14:creationId xmlns:p14="http://schemas.microsoft.com/office/powerpoint/2010/main" val="25965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0">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852" y="239843"/>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7"/>
          <p:cNvSpPr/>
          <p:nvPr/>
        </p:nvSpPr>
        <p:spPr>
          <a:xfrm>
            <a:off x="3243989" y="1685911"/>
            <a:ext cx="8694549" cy="1338828"/>
          </a:xfrm>
          <a:prstGeom prst="rect">
            <a:avLst/>
          </a:prstGeom>
          <a:noFill/>
          <a:ln cap="flat">
            <a:noFill/>
            <a:prstDash val="solid"/>
          </a:ln>
        </p:spPr>
        <p:txBody>
          <a:bodyPr vert="horz" wrap="square" lIns="91440" tIns="45720" rIns="91440" bIns="45720" anchor="t" anchorCtr="0" compatLnSpc="1">
            <a:spAutoFit/>
          </a:bodyPr>
          <a:lstStyle/>
          <a:p>
            <a:pPr lvl="0" algn="just" defTabSz="914400">
              <a:lnSpc>
                <a:spcPct val="150000"/>
              </a:lnSpc>
              <a:defRPr sz="1800" b="0" i="0" u="none" strike="noStrike" kern="0" cap="none" spc="0" baseline="0">
                <a:solidFill>
                  <a:srgbClr val="000000"/>
                </a:solidFill>
                <a:uFillTx/>
              </a:defRPr>
            </a:pPr>
            <a:r>
              <a:rPr lang="el-GR" b="1" kern="0" dirty="0">
                <a:solidFill>
                  <a:schemeClr val="accent1">
                    <a:lumMod val="50000"/>
                  </a:schemeClr>
                </a:solidFill>
                <a:effectLst>
                  <a:outerShdw dist="38096" dir="2700000">
                    <a:srgbClr val="000000"/>
                  </a:outerShdw>
                </a:effectLst>
                <a:latin typeface="Arial Black" pitchFamily="34"/>
              </a:rPr>
              <a:t>Η Κηφισιά εκτός από το κάλλος και το φυσικό περιβάλλον που διαθέτει, μπορεί να αποτελέσει έναν αξιόλογο Πολιτιστικό Προορισμό, αφού διαθέτει μουσεία, χώρους τέχνης, πινακοθήκες κ.ά.</a:t>
            </a:r>
          </a:p>
        </p:txBody>
      </p:sp>
      <p:pic>
        <p:nvPicPr>
          <p:cNvPr id="12" name="Picture 11" descr="Πολύ Καλό - Κριτικές για Μουσείο Γουλανδρή Φυσικής Ιστορίας, Κηφισιά,  Ελλάδα - Tripadviso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21147" y="128588"/>
            <a:ext cx="3093029" cy="25146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3" name="TextBox 14"/>
          <p:cNvSpPr txBox="1"/>
          <p:nvPr/>
        </p:nvSpPr>
        <p:spPr>
          <a:xfrm>
            <a:off x="402516" y="2726462"/>
            <a:ext cx="2169184"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1" kern="0" dirty="0">
                <a:solidFill>
                  <a:srgbClr val="000000"/>
                </a:solidFill>
                <a:latin typeface="Calibri"/>
              </a:rPr>
              <a:t>Μουσείο </a:t>
            </a:r>
            <a:r>
              <a:rPr lang="el-GR" b="1" dirty="0">
                <a:solidFill>
                  <a:srgbClr val="000000"/>
                </a:solidFill>
                <a:latin typeface="Calibri"/>
              </a:rPr>
              <a:t>Γουλανδρή</a:t>
            </a:r>
          </a:p>
        </p:txBody>
      </p:sp>
      <p:pic>
        <p:nvPicPr>
          <p:cNvPr id="4" name="Picture 2" descr="Πινακοθήκη Κουβουτσάκη | Trip2Athens.com"/>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2194" y="3919221"/>
            <a:ext cx="4584005" cy="25771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TextBox 18"/>
          <p:cNvSpPr txBox="1"/>
          <p:nvPr/>
        </p:nvSpPr>
        <p:spPr>
          <a:xfrm rot="20692441">
            <a:off x="1101781" y="3601465"/>
            <a:ext cx="2844177"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dirty="0">
                <a:solidFill>
                  <a:srgbClr val="000000"/>
                </a:solidFill>
                <a:uFillTx/>
                <a:latin typeface="Calibri"/>
              </a:rPr>
              <a:t>Πινακοθήκη</a:t>
            </a:r>
            <a:r>
              <a:rPr lang="el-GR" sz="1800" b="1" i="0" u="none" strike="noStrike" kern="1200" cap="none" spc="0" dirty="0">
                <a:solidFill>
                  <a:srgbClr val="000000"/>
                </a:solidFill>
                <a:uFillTx/>
                <a:latin typeface="Calibri"/>
              </a:rPr>
              <a:t> </a:t>
            </a:r>
            <a:r>
              <a:rPr lang="el-GR" sz="1800" b="1" i="0" u="none" strike="noStrike" kern="1200" cap="none" spc="0" dirty="0" err="1">
                <a:solidFill>
                  <a:srgbClr val="000000"/>
                </a:solidFill>
                <a:uFillTx/>
                <a:latin typeface="Calibri"/>
              </a:rPr>
              <a:t>Κουβουτσάκη</a:t>
            </a:r>
            <a:endParaRPr lang="el-GR" sz="1800" b="1" i="0" u="none" strike="noStrike" kern="1200" cap="none" spc="0" baseline="0" dirty="0">
              <a:solidFill>
                <a:srgbClr val="000000"/>
              </a:solidFill>
              <a:uFillTx/>
              <a:latin typeface="Calibri"/>
            </a:endParaRPr>
          </a:p>
        </p:txBody>
      </p:sp>
      <p:pic>
        <p:nvPicPr>
          <p:cNvPr id="1028" name="Picture 4" descr="Benaki Museum Historical Archives Department, Penelope Delta House, Kifissia  - Signal Security"/>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509760" y="3369210"/>
            <a:ext cx="2571990" cy="33633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0" name="TextBox 14"/>
          <p:cNvSpPr txBox="1"/>
          <p:nvPr/>
        </p:nvSpPr>
        <p:spPr>
          <a:xfrm rot="20725120">
            <a:off x="9000040" y="3374781"/>
            <a:ext cx="2031325"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1" kern="0" dirty="0">
                <a:solidFill>
                  <a:srgbClr val="000000"/>
                </a:solidFill>
                <a:latin typeface="Calibri"/>
              </a:rPr>
              <a:t>Μουσείο </a:t>
            </a:r>
            <a:r>
              <a:rPr lang="el-GR" b="1" dirty="0">
                <a:solidFill>
                  <a:srgbClr val="000000"/>
                </a:solidFill>
                <a:latin typeface="Calibri"/>
              </a:rPr>
              <a:t>Μπενάκη</a:t>
            </a:r>
          </a:p>
        </p:txBody>
      </p:sp>
      <p:pic>
        <p:nvPicPr>
          <p:cNvPr id="1030" name="Picture 6" descr="Mihalarias Art | Σωματείο Αρχαιοπωλών &amp; Εμπόρων Έργων Τέχνης της Ελλάδος"/>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28805" y="3374821"/>
            <a:ext cx="3200744" cy="317593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3" name="TextBox 22"/>
          <p:cNvSpPr txBox="1"/>
          <p:nvPr/>
        </p:nvSpPr>
        <p:spPr>
          <a:xfrm rot="20324019">
            <a:off x="5365650" y="3297933"/>
            <a:ext cx="1547218"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Calibri"/>
              </a:rPr>
              <a:t>Mihalarias</a:t>
            </a:r>
            <a:r>
              <a:rPr lang="en-US" sz="1800" b="1" i="0" u="none" strike="noStrike" kern="1200" cap="none" spc="0" dirty="0">
                <a:solidFill>
                  <a:srgbClr val="000000"/>
                </a:solidFill>
                <a:uFillTx/>
                <a:latin typeface="Calibri"/>
              </a:rPr>
              <a:t> Art</a:t>
            </a:r>
            <a:endParaRPr lang="el-GR" sz="1800" b="1" i="0" u="none" strike="noStrike" kern="1200" cap="none" spc="0" baseline="0" dirty="0">
              <a:solidFill>
                <a:srgbClr val="000000"/>
              </a:solidFill>
              <a:uFillTx/>
              <a:latin typeface="Calibri"/>
            </a:endParaRPr>
          </a:p>
        </p:txBody>
      </p:sp>
      <p:sp>
        <p:nvSpPr>
          <p:cNvPr id="14" name="Rectangle 13"/>
          <p:cNvSpPr/>
          <p:nvPr/>
        </p:nvSpPr>
        <p:spPr>
          <a:xfrm>
            <a:off x="5923828" y="292183"/>
            <a:ext cx="5016117" cy="1354217"/>
          </a:xfrm>
          <a:prstGeom prst="rect">
            <a:avLst/>
          </a:prstGeom>
          <a:noFill/>
        </p:spPr>
        <p:txBody>
          <a:bodyPr wrap="none" lIns="91440" tIns="45720" rIns="91440" bIns="45720">
            <a:spAutoFit/>
          </a:bodyPr>
          <a:lstStyle/>
          <a:p>
            <a:pPr algn="ctr"/>
            <a:r>
              <a:rPr lang="el-GR"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ΚΗΦΙΣΙΑ</a:t>
            </a:r>
            <a:r>
              <a:rPr lang="en-US"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a:t>
            </a:r>
            <a:endParaRPr lang="el-GR" sz="5400" b="1"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a:p>
            <a:pPr algn="just"/>
            <a:r>
              <a:rPr lang="el-GR" sz="2800" b="1" i="1"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rPr>
              <a:t>ΙΔΑΝΙΚΟΣ ΠΡΟΟΡΙΣΜΟΣ</a:t>
            </a:r>
            <a:endParaRPr lang="en-US" sz="4800" b="1" i="1" cap="none" spc="0"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endParaRPr>
          </a:p>
        </p:txBody>
      </p:sp>
    </p:spTree>
    <p:extLst>
      <p:ext uri="{BB962C8B-B14F-4D97-AF65-F5344CB8AC3E}">
        <p14:creationId xmlns:p14="http://schemas.microsoft.com/office/powerpoint/2010/main" val="224875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852" y="239843"/>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7"/>
          <p:cNvSpPr/>
          <p:nvPr/>
        </p:nvSpPr>
        <p:spPr>
          <a:xfrm>
            <a:off x="4364084" y="892353"/>
            <a:ext cx="7359341" cy="2585323"/>
          </a:xfrm>
          <a:prstGeom prst="rect">
            <a:avLst/>
          </a:prstGeom>
          <a:noFill/>
          <a:ln cap="flat">
            <a:noFill/>
            <a:prstDash val="solid"/>
          </a:ln>
        </p:spPr>
        <p:txBody>
          <a:bodyPr vert="horz" wrap="square" lIns="91440" tIns="45720" rIns="91440" bIns="45720" anchor="t" anchorCtr="0" compatLnSpc="1">
            <a:spAutoFit/>
          </a:bodyPr>
          <a:lstStyle/>
          <a:p>
            <a:pPr lvl="0" algn="just" defTabSz="914400">
              <a:lnSpc>
                <a:spcPct val="150000"/>
              </a:lnSpc>
              <a:defRPr sz="1800" b="0" i="0" u="none" strike="noStrike" kern="0" cap="none" spc="0" baseline="0">
                <a:solidFill>
                  <a:srgbClr val="000000"/>
                </a:solidFill>
                <a:uFillTx/>
              </a:defRPr>
            </a:pPr>
            <a:endParaRPr lang="el-GR" b="1" kern="0" dirty="0">
              <a:solidFill>
                <a:schemeClr val="accent1">
                  <a:lumMod val="50000"/>
                </a:schemeClr>
              </a:solidFill>
              <a:effectLst>
                <a:outerShdw dist="38096" dir="2700000">
                  <a:srgbClr val="000000"/>
                </a:outerShdw>
              </a:effectLst>
              <a:latin typeface="Arial Black" pitchFamily="34"/>
            </a:endParaRPr>
          </a:p>
          <a:p>
            <a:pPr algn="just" defTabSz="914400">
              <a:lnSpc>
                <a:spcPct val="150000"/>
              </a:lnSpc>
              <a:defRPr sz="1800" b="0" i="0" u="none" strike="noStrike" kern="0" cap="none" spc="0" baseline="0">
                <a:solidFill>
                  <a:srgbClr val="000000"/>
                </a:solidFill>
                <a:uFillTx/>
              </a:defRPr>
            </a:pPr>
            <a:r>
              <a:rPr lang="el-GR" b="1" kern="0" dirty="0">
                <a:solidFill>
                  <a:schemeClr val="accent1">
                    <a:lumMod val="50000"/>
                  </a:schemeClr>
                </a:solidFill>
                <a:effectLst>
                  <a:outerShdw dist="38096" dir="2700000">
                    <a:srgbClr val="000000"/>
                  </a:outerShdw>
                </a:effectLst>
                <a:latin typeface="Arial Black" pitchFamily="34"/>
              </a:rPr>
              <a:t>Αναπόσπαστο μέρος της ταυτότητας της Κηφισιάς είναι τα διατηρητέα κτίρια και τα παλιά αρχοντικά ιδιαίτερης αρχιτεκτονικής και καλαισθησίας, τα οποία, σε συνδυασμό με το ήρεμο, πράσινο και όμορφο περιβάλλον, προσφέρουν μοναδικές ευκαιρίες για αναψυχή. </a:t>
            </a:r>
          </a:p>
        </p:txBody>
      </p:sp>
      <p:pic>
        <p:nvPicPr>
          <p:cNvPr id="3074" name="Picture 2" descr="https://www.travelstyle.gr/wp-content/uploads/2018/12/apodrasi-stin-poli-kifissia_006.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818426" y="3410021"/>
            <a:ext cx="4950270" cy="33027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https://www.travel.gr/wp-content/uploads/2021/12/pirgos-scale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799000" y="136940"/>
            <a:ext cx="8297464" cy="1169551"/>
          </a:xfrm>
          <a:prstGeom prst="rect">
            <a:avLst/>
          </a:prstGeom>
          <a:noFill/>
        </p:spPr>
        <p:txBody>
          <a:bodyPr wrap="none" lIns="91440" tIns="45720" rIns="91440" bIns="45720">
            <a:spAutoFit/>
          </a:bodyPr>
          <a:lstStyle/>
          <a:p>
            <a:pPr algn="ctr"/>
            <a:r>
              <a:rPr lang="el-GR"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ΚΗΦΙΣΙΑ</a:t>
            </a:r>
            <a:r>
              <a:rPr lang="en-US" sz="48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a:t>
            </a:r>
            <a:endParaRPr lang="el-GR" sz="4800" b="1"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a:p>
            <a:pPr algn="just"/>
            <a:r>
              <a:rPr lang="el-GR" sz="2200" b="1" i="1"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rPr>
              <a:t>ΜΙΑ ΟΑΣΗ ΜΑΚΡΙΑ ΑΠΟ ΤΟΝ ΘΟΡΥΒΟ ΤΗΣ ΑΘΗΝΑΣ</a:t>
            </a:r>
            <a:endParaRPr lang="en-US" sz="2200" b="1" i="1" cap="none" spc="0"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endParaRPr>
          </a:p>
        </p:txBody>
      </p:sp>
    </p:spTree>
    <p:extLst>
      <p:ext uri="{BB962C8B-B14F-4D97-AF65-F5344CB8AC3E}">
        <p14:creationId xmlns:p14="http://schemas.microsoft.com/office/powerpoint/2010/main" val="390610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852" y="239843"/>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Rectangle 7"/>
          <p:cNvSpPr/>
          <p:nvPr/>
        </p:nvSpPr>
        <p:spPr>
          <a:xfrm>
            <a:off x="750588" y="1344130"/>
            <a:ext cx="11000133" cy="1938992"/>
          </a:xfrm>
          <a:prstGeom prst="rect">
            <a:avLst/>
          </a:prstGeom>
          <a:noFill/>
          <a:ln cap="flat">
            <a:noFill/>
            <a:prstDash val="solid"/>
          </a:ln>
        </p:spPr>
        <p:txBody>
          <a:bodyPr vert="horz" wrap="square" lIns="91440" tIns="45720" rIns="91440" bIns="45720" anchor="t" anchorCtr="0" compatLnSpc="1">
            <a:spAutoFit/>
          </a:bodyPr>
          <a:lstStyle/>
          <a:p>
            <a:pPr lvl="0" algn="just" defTabSz="914400">
              <a:lnSpc>
                <a:spcPct val="150000"/>
              </a:lnSpc>
              <a:defRPr sz="1800" b="0" i="0" u="none" strike="noStrike" kern="0" cap="none" spc="0" baseline="0">
                <a:solidFill>
                  <a:srgbClr val="000000"/>
                </a:solidFill>
                <a:uFillTx/>
              </a:defRPr>
            </a:pPr>
            <a:endParaRPr lang="el-GR" sz="2000" b="1" kern="0" dirty="0">
              <a:solidFill>
                <a:schemeClr val="accent1">
                  <a:lumMod val="50000"/>
                </a:schemeClr>
              </a:solidFill>
              <a:effectLst>
                <a:outerShdw dist="38096" dir="2700000">
                  <a:srgbClr val="000000"/>
                </a:outerShdw>
              </a:effectLst>
              <a:latin typeface="Arial Black" pitchFamily="34"/>
            </a:endParaRPr>
          </a:p>
          <a:p>
            <a:pPr algn="just" defTabSz="914400">
              <a:lnSpc>
                <a:spcPct val="150000"/>
              </a:lnSpc>
              <a:defRPr sz="1800" b="0" i="0" u="none" strike="noStrike" kern="0" cap="none" spc="0" baseline="0">
                <a:solidFill>
                  <a:srgbClr val="000000"/>
                </a:solidFill>
                <a:uFillTx/>
              </a:defRPr>
            </a:pPr>
            <a:r>
              <a:rPr lang="el-GR" sz="2000" b="1" kern="0" dirty="0">
                <a:solidFill>
                  <a:schemeClr val="accent1">
                    <a:lumMod val="50000"/>
                  </a:schemeClr>
                </a:solidFill>
                <a:effectLst>
                  <a:outerShdw dist="38096" dir="2700000">
                    <a:srgbClr val="000000"/>
                  </a:outerShdw>
                </a:effectLst>
                <a:latin typeface="Arial Black" pitchFamily="34"/>
              </a:rPr>
              <a:t>Μπορείτε να απολαύσετε ατελείωτες ώρες βόλτας στα </a:t>
            </a:r>
            <a:r>
              <a:rPr lang="el-GR" sz="2000" b="1" dirty="0">
                <a:solidFill>
                  <a:schemeClr val="accent1">
                    <a:lumMod val="50000"/>
                  </a:schemeClr>
                </a:solidFill>
                <a:effectLst>
                  <a:outerShdw dist="38096" dir="2700000">
                    <a:srgbClr val="000000"/>
                  </a:outerShdw>
                </a:effectLst>
                <a:latin typeface="Arial Black" pitchFamily="34"/>
              </a:rPr>
              <a:t>πλακόστρωτα δρομάκια</a:t>
            </a:r>
            <a:r>
              <a:rPr lang="el-GR" sz="2000" b="1" kern="0" dirty="0">
                <a:solidFill>
                  <a:schemeClr val="accent1">
                    <a:lumMod val="50000"/>
                  </a:schemeClr>
                </a:solidFill>
                <a:effectLst>
                  <a:outerShdw dist="38096" dir="2700000">
                    <a:srgbClr val="000000"/>
                  </a:outerShdw>
                </a:effectLst>
                <a:latin typeface="Arial Black" pitchFamily="34"/>
              </a:rPr>
              <a:t>, χάζεμα στις βιτρίνες</a:t>
            </a:r>
            <a:r>
              <a:rPr lang="en-US" sz="2000" b="1" kern="0" dirty="0">
                <a:solidFill>
                  <a:schemeClr val="accent1">
                    <a:lumMod val="50000"/>
                  </a:schemeClr>
                </a:solidFill>
                <a:effectLst>
                  <a:outerShdw dist="38096" dir="2700000">
                    <a:srgbClr val="000000"/>
                  </a:outerShdw>
                </a:effectLst>
                <a:latin typeface="Arial Black" pitchFamily="34"/>
              </a:rPr>
              <a:t> </a:t>
            </a:r>
            <a:r>
              <a:rPr lang="el-GR" sz="2000" b="1" kern="0" dirty="0">
                <a:solidFill>
                  <a:schemeClr val="accent1">
                    <a:lumMod val="50000"/>
                  </a:schemeClr>
                </a:solidFill>
                <a:effectLst>
                  <a:outerShdw dist="38096" dir="2700000">
                    <a:srgbClr val="000000"/>
                  </a:outerShdw>
                </a:effectLst>
                <a:latin typeface="Arial Black" pitchFamily="34"/>
              </a:rPr>
              <a:t>και </a:t>
            </a:r>
            <a:r>
              <a:rPr lang="en-US" sz="2000" b="1" kern="0" dirty="0">
                <a:solidFill>
                  <a:schemeClr val="accent1">
                    <a:lumMod val="50000"/>
                  </a:schemeClr>
                </a:solidFill>
                <a:effectLst>
                  <a:outerShdw dist="38096" dir="2700000">
                    <a:srgbClr val="000000"/>
                  </a:outerShdw>
                </a:effectLst>
                <a:latin typeface="Arial Black" pitchFamily="34"/>
              </a:rPr>
              <a:t>shopping</a:t>
            </a:r>
            <a:r>
              <a:rPr lang="el-GR" sz="2000" b="1" kern="0" dirty="0">
                <a:solidFill>
                  <a:schemeClr val="accent1">
                    <a:lumMod val="50000"/>
                  </a:schemeClr>
                </a:solidFill>
                <a:effectLst>
                  <a:outerShdw dist="38096" dir="2700000">
                    <a:srgbClr val="000000"/>
                  </a:outerShdw>
                </a:effectLst>
                <a:latin typeface="Arial Black" pitchFamily="34"/>
              </a:rPr>
              <a:t> στον νούμερο ένα προορισμό για χαλάρωση και ψυχαγωγία.</a:t>
            </a:r>
          </a:p>
        </p:txBody>
      </p:sp>
      <p:sp>
        <p:nvSpPr>
          <p:cNvPr id="12" name="Rectangle 11"/>
          <p:cNvSpPr/>
          <p:nvPr/>
        </p:nvSpPr>
        <p:spPr>
          <a:xfrm>
            <a:off x="2637767" y="246762"/>
            <a:ext cx="9406742" cy="1308050"/>
          </a:xfrm>
          <a:prstGeom prst="rect">
            <a:avLst/>
          </a:prstGeom>
          <a:noFill/>
        </p:spPr>
        <p:txBody>
          <a:bodyPr wrap="none" lIns="91440" tIns="45720" rIns="91440" bIns="45720">
            <a:spAutoFit/>
          </a:bodyPr>
          <a:lstStyle/>
          <a:p>
            <a:pPr algn="ctr"/>
            <a:r>
              <a:rPr lang="el-GR"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ΚΗΦΙΣΙΑ</a:t>
            </a:r>
            <a:r>
              <a:rPr lang="en-US"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a:t>
            </a:r>
            <a:endParaRPr lang="el-GR" sz="5400" b="1"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a:p>
            <a:pPr algn="just"/>
            <a:r>
              <a:rPr lang="el-GR" sz="2500" b="1" i="1"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rPr>
              <a:t>ΜΙΑ ΟΑΣΗ ΜΑΚΡΙΑ ΑΠΟ ΤΟΝ ΘΟΡΥΒΟ ΤΗΣ ΑΘΗΝΑΣ</a:t>
            </a:r>
            <a:endParaRPr lang="en-US" sz="2500" b="1" i="1" cap="none" spc="0" dirty="0">
              <a:ln w="0"/>
              <a:gradFill>
                <a:gsLst>
                  <a:gs pos="0">
                    <a:srgbClr val="003E1C"/>
                  </a:gs>
                  <a:gs pos="81416">
                    <a:srgbClr val="C00000"/>
                  </a:gs>
                  <a:gs pos="94000">
                    <a:srgbClr val="990000"/>
                  </a:gs>
                  <a:gs pos="50000">
                    <a:schemeClr val="accent1">
                      <a:lumMod val="50000"/>
                    </a:schemeClr>
                  </a:gs>
                  <a:gs pos="100000">
                    <a:srgbClr val="C00000"/>
                  </a:gs>
                </a:gsLst>
                <a:lin ang="5400000"/>
              </a:gradFill>
              <a:effectLst>
                <a:outerShdw blurRad="38100" dist="38100" dir="2700000" algn="tl">
                  <a:srgbClr val="000000">
                    <a:alpha val="43137"/>
                  </a:srgbClr>
                </a:outerShdw>
                <a:reflection blurRad="6350" stA="53000" endA="300" endPos="35500" dir="5400000" sy="-90000" algn="bl" rotWithShape="0"/>
              </a:effectLst>
              <a:latin typeface="Arial Black" panose="020B0A04020102020204" pitchFamily="34" charset="0"/>
            </a:endParaRPr>
          </a:p>
        </p:txBody>
      </p:sp>
      <p:pic>
        <p:nvPicPr>
          <p:cNvPr id="4100" name="Picture 4" descr="Τα 10 καλύτερα εστιατόρια - Κηφισιά - Tripadviso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79557" y="4094163"/>
            <a:ext cx="3753136" cy="249071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8" name="Picture 2" descr="Κηφισιά">
            <a:hlinkClick r:id="rId3" action="ppaction://hlinkfile"/>
          </p:cNvPr>
          <p:cNvPicPr>
            <a:picLocks noChangeAspect="1"/>
          </p:cNvPicPr>
          <p:nvPr/>
        </p:nvPicPr>
        <p:blipFill>
          <a:blip r:embed="rId4" cstate="print"/>
          <a:srcRect/>
          <a:stretch>
            <a:fillRect/>
          </a:stretch>
        </p:blipFill>
        <p:spPr>
          <a:xfrm>
            <a:off x="155059" y="4010950"/>
            <a:ext cx="4869947" cy="27378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9" name="TextBox 18"/>
          <p:cNvSpPr txBox="1"/>
          <p:nvPr/>
        </p:nvSpPr>
        <p:spPr>
          <a:xfrm rot="20069617">
            <a:off x="199885" y="4446901"/>
            <a:ext cx="1856086"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dirty="0">
                <a:solidFill>
                  <a:srgbClr val="000000"/>
                </a:solidFill>
                <a:uFillTx/>
                <a:latin typeface="Calibri"/>
              </a:rPr>
              <a:t>Πύργος Κηφισιάς</a:t>
            </a:r>
          </a:p>
        </p:txBody>
      </p:sp>
      <p:sp>
        <p:nvSpPr>
          <p:cNvPr id="13" name="Rectangle 7"/>
          <p:cNvSpPr/>
          <p:nvPr/>
        </p:nvSpPr>
        <p:spPr>
          <a:xfrm rot="21002542">
            <a:off x="5180919" y="3300740"/>
            <a:ext cx="6713350" cy="1295739"/>
          </a:xfrm>
          <a:prstGeom prst="rect">
            <a:avLst/>
          </a:prstGeom>
          <a:noFill/>
          <a:ln cap="flat">
            <a:noFill/>
            <a:prstDash val="solid"/>
          </a:ln>
        </p:spPr>
        <p:txBody>
          <a:bodyPr vert="horz" wrap="square" lIns="91440" tIns="45720" rIns="91440" bIns="45720" anchor="t" anchorCtr="0" compatLnSpc="1">
            <a:spAutoFit/>
          </a:bodyPr>
          <a:lstStyle/>
          <a:p>
            <a:pPr algn="just" defTabSz="914400">
              <a:lnSpc>
                <a:spcPct val="150000"/>
              </a:lnSpc>
              <a:defRPr sz="1800" b="0" i="0" u="none" strike="noStrike" kern="0" cap="none" spc="0" baseline="0">
                <a:solidFill>
                  <a:srgbClr val="000000"/>
                </a:solidFill>
                <a:uFillTx/>
              </a:defRPr>
            </a:pPr>
            <a:r>
              <a:rPr lang="el-GR" b="1" i="1" kern="0" spc="300" dirty="0">
                <a:solidFill>
                  <a:srgbClr val="C00000"/>
                </a:solidFill>
                <a:effectLst>
                  <a:outerShdw dist="38096" dir="2700000">
                    <a:srgbClr val="000000"/>
                  </a:outerShdw>
                </a:effectLst>
                <a:latin typeface="Arial Black" pitchFamily="34"/>
              </a:rPr>
              <a:t>Μία περιοχή με τόσες επιλογές που αποκλείεται να μην την αγαπήσετε αμέσως!</a:t>
            </a:r>
          </a:p>
        </p:txBody>
      </p:sp>
      <p:sp>
        <p:nvSpPr>
          <p:cNvPr id="21" name="TextBox 20"/>
          <p:cNvSpPr txBox="1"/>
          <p:nvPr/>
        </p:nvSpPr>
        <p:spPr>
          <a:xfrm>
            <a:off x="6293612" y="6209825"/>
            <a:ext cx="2392899"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1" i="0" u="none" strike="noStrike" kern="1200" cap="none" spc="0" baseline="0" dirty="0">
                <a:solidFill>
                  <a:srgbClr val="000000"/>
                </a:solidFill>
                <a:uFillTx/>
                <a:latin typeface="Calibri"/>
              </a:rPr>
              <a:t>Καφετέρια/Εστιατόριο</a:t>
            </a:r>
          </a:p>
        </p:txBody>
      </p:sp>
      <p:sp>
        <p:nvSpPr>
          <p:cNvPr id="3" name="5-Point Star 2">
            <a:hlinkClick r:id="rId3" action="ppaction://hlinkfile"/>
          </p:cNvPr>
          <p:cNvSpPr/>
          <p:nvPr/>
        </p:nvSpPr>
        <p:spPr>
          <a:xfrm>
            <a:off x="5170582" y="6169854"/>
            <a:ext cx="805218" cy="55955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p>
        </p:txBody>
      </p:sp>
      <p:pic>
        <p:nvPicPr>
          <p:cNvPr id="25" name="Picture 2" descr="https://www.travel.gr/wp-content/uploads/2021/12/eborika-2048x136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2665863" cy="1776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6" name="Rectangle 25"/>
          <p:cNvSpPr/>
          <p:nvPr/>
        </p:nvSpPr>
        <p:spPr>
          <a:xfrm>
            <a:off x="5357731" y="6359011"/>
            <a:ext cx="476412" cy="276999"/>
          </a:xfrm>
          <a:prstGeom prst="rect">
            <a:avLst/>
          </a:prstGeom>
        </p:spPr>
        <p:txBody>
          <a:bodyPr wrap="none">
            <a:spAutoFit/>
          </a:bodyPr>
          <a:lstStyle/>
          <a:p>
            <a:pPr algn="ctr"/>
            <a:r>
              <a:rPr lang="en-US" sz="1200" b="1" dirty="0"/>
              <a:t>click</a:t>
            </a:r>
            <a:endParaRPr lang="el-GR" b="1" dirty="0"/>
          </a:p>
        </p:txBody>
      </p:sp>
    </p:spTree>
    <p:extLst>
      <p:ext uri="{BB962C8B-B14F-4D97-AF65-F5344CB8AC3E}">
        <p14:creationId xmlns:p14="http://schemas.microsoft.com/office/powerpoint/2010/main" val="62805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3"/>
                                        </p:tgtEl>
                                        <p:attrNameLst>
                                          <p:attrName>ppt_x</p:attrName>
                                          <p:attrName>ppt_y</p:attrName>
                                        </p:attrNameLst>
                                      </p:cBhvr>
                                    </p:animMotion>
                                    <p:animRot by="1500000">
                                      <p:cBhvr>
                                        <p:cTn id="7" dur="125" fill="hold">
                                          <p:stCondLst>
                                            <p:cond delay="0"/>
                                          </p:stCondLst>
                                        </p:cTn>
                                        <p:tgtEl>
                                          <p:spTgt spid="13"/>
                                        </p:tgtEl>
                                        <p:attrNameLst>
                                          <p:attrName>r</p:attrName>
                                        </p:attrNameLst>
                                      </p:cBhvr>
                                    </p:animRot>
                                    <p:animRot by="-1500000">
                                      <p:cBhvr>
                                        <p:cTn id="8" dur="125" fill="hold">
                                          <p:stCondLst>
                                            <p:cond delay="125"/>
                                          </p:stCondLst>
                                        </p:cTn>
                                        <p:tgtEl>
                                          <p:spTgt spid="13"/>
                                        </p:tgtEl>
                                        <p:attrNameLst>
                                          <p:attrName>r</p:attrName>
                                        </p:attrNameLst>
                                      </p:cBhvr>
                                    </p:animRot>
                                    <p:animRot by="-1500000">
                                      <p:cBhvr>
                                        <p:cTn id="9" dur="125" fill="hold">
                                          <p:stCondLst>
                                            <p:cond delay="250"/>
                                          </p:stCondLst>
                                        </p:cTn>
                                        <p:tgtEl>
                                          <p:spTgt spid="13"/>
                                        </p:tgtEl>
                                        <p:attrNameLst>
                                          <p:attrName>r</p:attrName>
                                        </p:attrNameLst>
                                      </p:cBhvr>
                                    </p:animRot>
                                    <p:animRot by="1500000">
                                      <p:cBhvr>
                                        <p:cTn id="10"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4852" y="239843"/>
            <a:ext cx="11752289" cy="6385809"/>
          </a:xfrm>
          <a:prstGeom prst="rect">
            <a:avLst/>
          </a:prstGeom>
          <a:gradFill>
            <a:gsLst>
              <a:gs pos="0">
                <a:schemeClr val="accent1"/>
              </a:gs>
              <a:gs pos="74000">
                <a:schemeClr val="accent1">
                  <a:lumMod val="45000"/>
                  <a:lumOff val="55000"/>
                </a:schemeClr>
              </a:gs>
              <a:gs pos="83000">
                <a:schemeClr val="accent1">
                  <a:lumMod val="45000"/>
                  <a:lumOff val="55000"/>
                </a:schemeClr>
              </a:gs>
              <a:gs pos="27000">
                <a:schemeClr val="accent1">
                  <a:lumMod val="40000"/>
                  <a:lumOff val="60000"/>
                </a:schemeClr>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4" name="TextBox 4"/>
          <p:cNvSpPr txBox="1"/>
          <p:nvPr/>
        </p:nvSpPr>
        <p:spPr>
          <a:xfrm>
            <a:off x="4423386" y="1951931"/>
            <a:ext cx="7370823" cy="1084912"/>
          </a:xfrm>
          <a:prstGeom prst="rect">
            <a:avLst/>
          </a:prstGeom>
          <a:noFill/>
          <a:ln w="57150" cap="flat" cmpd="dbl">
            <a:solidFill>
              <a:srgbClr val="485010"/>
            </a:solidFill>
          </a:ln>
        </p:spPr>
        <p:txBody>
          <a:bodyPr vert="horz" wrap="square" lIns="91440" tIns="45720" rIns="91440" bIns="45720" anchor="t" anchorCtr="0" compatLnSpc="1">
            <a:spAutoFit/>
          </a:bodyPr>
          <a:lstStyle/>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b="1" kern="0" dirty="0">
                <a:solidFill>
                  <a:schemeClr val="accent1">
                    <a:lumMod val="50000"/>
                  </a:schemeClr>
                </a:solidFill>
                <a:effectLst>
                  <a:outerShdw dist="38096" dir="2700000">
                    <a:srgbClr val="000000"/>
                  </a:outerShdw>
                </a:effectLst>
                <a:latin typeface="Arial Black" pitchFamily="34"/>
              </a:rPr>
              <a:t>Η </a:t>
            </a:r>
            <a:r>
              <a:rPr lang="el-GR" b="1" kern="0" dirty="0">
                <a:solidFill>
                  <a:schemeClr val="accent1">
                    <a:lumMod val="50000"/>
                  </a:schemeClr>
                </a:solidFill>
                <a:effectLst>
                  <a:outerShdw dist="38096" dir="2700000">
                    <a:srgbClr val="000000"/>
                  </a:outerShdw>
                </a:effectLst>
                <a:latin typeface="Arial Black" pitchFamily="34"/>
              </a:rPr>
              <a:t>Κηφισιά </a:t>
            </a:r>
            <a:r>
              <a:rPr lang="en-GB" b="1" kern="0" dirty="0">
                <a:solidFill>
                  <a:schemeClr val="accent1">
                    <a:lumMod val="50000"/>
                  </a:schemeClr>
                </a:solidFill>
                <a:effectLst>
                  <a:outerShdw dist="38096" dir="2700000">
                    <a:srgbClr val="000000"/>
                  </a:outerShdw>
                </a:effectLst>
                <a:latin typeface="Arial Black" pitchFamily="34"/>
              </a:rPr>
              <a:t>β</a:t>
            </a:r>
            <a:r>
              <a:rPr lang="en-GB" b="1" kern="0" dirty="0" err="1">
                <a:solidFill>
                  <a:schemeClr val="accent1">
                    <a:lumMod val="50000"/>
                  </a:schemeClr>
                </a:solidFill>
                <a:effectLst>
                  <a:outerShdw dist="38096" dir="2700000">
                    <a:srgbClr val="000000"/>
                  </a:outerShdw>
                </a:effectLst>
                <a:latin typeface="Arial Black" pitchFamily="34"/>
              </a:rPr>
              <a:t>ρίσκετ</a:t>
            </a:r>
            <a:r>
              <a:rPr lang="en-GB" b="1" kern="0" dirty="0">
                <a:solidFill>
                  <a:schemeClr val="accent1">
                    <a:lumMod val="50000"/>
                  </a:schemeClr>
                </a:solidFill>
                <a:effectLst>
                  <a:outerShdw dist="38096" dir="2700000">
                    <a:srgbClr val="000000"/>
                  </a:outerShdw>
                </a:effectLst>
                <a:latin typeface="Arial Black" pitchFamily="34"/>
              </a:rPr>
              <a:t>αι </a:t>
            </a:r>
            <a:r>
              <a:rPr lang="el-GR" b="1" kern="0" dirty="0">
                <a:solidFill>
                  <a:schemeClr val="accent1">
                    <a:lumMod val="50000"/>
                  </a:schemeClr>
                </a:solidFill>
                <a:effectLst>
                  <a:outerShdw dist="38096" dir="2700000">
                    <a:srgbClr val="000000"/>
                  </a:outerShdw>
                </a:effectLst>
                <a:latin typeface="Arial Black" pitchFamily="34"/>
              </a:rPr>
              <a:t>σε απόσταση 15 χλμ. βορειοδυτικά της Αθήνας στους πρόποδες του Πεντελικού Όρους</a:t>
            </a:r>
            <a:r>
              <a:rPr lang="en-GB" b="1" kern="0" dirty="0">
                <a:solidFill>
                  <a:schemeClr val="accent1">
                    <a:lumMod val="50000"/>
                  </a:schemeClr>
                </a:solidFill>
                <a:effectLst>
                  <a:outerShdw dist="38096" dir="2700000">
                    <a:srgbClr val="000000"/>
                  </a:outerShdw>
                </a:effectLst>
                <a:latin typeface="Arial Black" pitchFamily="34"/>
              </a:rPr>
              <a:t>. </a:t>
            </a:r>
            <a:endParaRPr lang="el-GR" b="1" kern="0" dirty="0">
              <a:solidFill>
                <a:schemeClr val="accent1">
                  <a:lumMod val="50000"/>
                </a:schemeClr>
              </a:solidFill>
              <a:effectLst>
                <a:outerShdw dist="38096" dir="2700000">
                  <a:srgbClr val="000000"/>
                </a:outerShdw>
              </a:effectLst>
              <a:latin typeface="Arial Black" pitchFamily="34"/>
            </a:endParaRPr>
          </a:p>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l-GR" sz="700" b="1" kern="0" dirty="0">
              <a:solidFill>
                <a:schemeClr val="accent1">
                  <a:lumMod val="50000"/>
                </a:schemeClr>
              </a:solidFill>
              <a:effectLst>
                <a:outerShdw dist="38096" dir="2700000">
                  <a:srgbClr val="000000"/>
                </a:outerShdw>
              </a:effectLst>
              <a:latin typeface="Arial Black" pitchFamily="34"/>
            </a:endParaRPr>
          </a:p>
        </p:txBody>
      </p:sp>
      <p:pic>
        <p:nvPicPr>
          <p:cNvPr id="5" name="Picture 6" descr="Αφιέρωμα Κηφισιά ">
            <a:hlinkClick r:id="rId2" action="ppaction://hlinkfile"/>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437458" y="4293031"/>
            <a:ext cx="3596041" cy="2399074"/>
          </a:xfrm>
          <a:prstGeom prst="rect">
            <a:avLst/>
          </a:prstGeom>
          <a:noFill/>
          <a:ln w="190496" cap="sq">
            <a:solidFill>
              <a:srgbClr val="C8C6BD"/>
            </a:solidFill>
            <a:prstDash val="solid"/>
            <a:miter/>
          </a:ln>
          <a:effectLst>
            <a:outerShdw dir="16200000" algn="tl">
              <a:srgbClr val="000000">
                <a:alpha val="43000"/>
              </a:srgbClr>
            </a:outerShdw>
          </a:effectLst>
        </p:spPr>
      </p:pic>
      <p:pic>
        <p:nvPicPr>
          <p:cNvPr id="6" name="Picture 8" descr="Αφιέρωμα Κηφισιά "/>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1881" y="156695"/>
            <a:ext cx="3969917" cy="2648498"/>
          </a:xfrm>
          <a:prstGeom prst="rect">
            <a:avLst/>
          </a:prstGeom>
          <a:noFill/>
          <a:ln w="190496" cap="sq">
            <a:solidFill>
              <a:srgbClr val="C8C6BD"/>
            </a:solidFill>
            <a:prstDash val="solid"/>
            <a:miter/>
          </a:ln>
          <a:effectLst>
            <a:outerShdw dir="16200000" algn="tl">
              <a:srgbClr val="000000">
                <a:alpha val="43000"/>
              </a:srgbClr>
            </a:outerShdw>
          </a:effectLst>
        </p:spPr>
      </p:pic>
      <p:sp>
        <p:nvSpPr>
          <p:cNvPr id="8" name="Rectangle 7"/>
          <p:cNvSpPr/>
          <p:nvPr/>
        </p:nvSpPr>
        <p:spPr>
          <a:xfrm>
            <a:off x="6027546" y="198878"/>
            <a:ext cx="4363695" cy="923330"/>
          </a:xfrm>
          <a:prstGeom prst="rect">
            <a:avLst/>
          </a:prstGeom>
          <a:noFill/>
        </p:spPr>
        <p:txBody>
          <a:bodyPr wrap="none" lIns="91440" tIns="45720" rIns="91440" bIns="45720">
            <a:spAutoFit/>
          </a:bodyPr>
          <a:lstStyle/>
          <a:p>
            <a:pPr algn="ctr"/>
            <a:r>
              <a:rPr lang="el-GR"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rPr>
              <a:t>Η ΚΗΦΙΣΙΑ</a:t>
            </a:r>
            <a:endParaRPr lang="en-US" sz="5400" b="1" cap="none" spc="0" dirty="0">
              <a:ln w="0"/>
              <a:gradFill>
                <a:gsLst>
                  <a:gs pos="0">
                    <a:srgbClr val="C00000"/>
                  </a:gs>
                  <a:gs pos="81416">
                    <a:srgbClr val="C00000"/>
                  </a:gs>
                  <a:gs pos="94000">
                    <a:schemeClr val="accent5">
                      <a:lumMod val="50000"/>
                    </a:schemeClr>
                  </a:gs>
                  <a:gs pos="50000">
                    <a:schemeClr val="accent1">
                      <a:lumMod val="50000"/>
                    </a:schemeClr>
                  </a:gs>
                  <a:gs pos="100000">
                    <a:srgbClr val="C00000"/>
                  </a:gs>
                </a:gsLst>
                <a:lin ang="5400000"/>
              </a:gradFill>
              <a:effectLst>
                <a:reflection blurRad="6350" stA="53000" endA="300" endPos="35500" dir="5400000" sy="-90000" algn="bl" rotWithShape="0"/>
              </a:effectLst>
              <a:latin typeface="Arial Black" panose="020B0A04020102020204" pitchFamily="34" charset="0"/>
            </a:endParaRPr>
          </a:p>
        </p:txBody>
      </p:sp>
      <p:sp>
        <p:nvSpPr>
          <p:cNvPr id="3" name="Rectangle 2"/>
          <p:cNvSpPr/>
          <p:nvPr/>
        </p:nvSpPr>
        <p:spPr>
          <a:xfrm>
            <a:off x="4989931" y="1471634"/>
            <a:ext cx="3963000" cy="523220"/>
          </a:xfrm>
          <a:prstGeom prst="rect">
            <a:avLst/>
          </a:prstGeom>
          <a:ln w="57150"/>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l-GR" sz="28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ΓΕΩΓΡΑΦΙΚΗ ΘΕΣΗ</a:t>
            </a:r>
            <a:endParaRPr lang="en-US" sz="28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4" name="TextBox 4"/>
          <p:cNvSpPr txBox="1"/>
          <p:nvPr/>
        </p:nvSpPr>
        <p:spPr>
          <a:xfrm>
            <a:off x="445003" y="3604429"/>
            <a:ext cx="7698870" cy="507831"/>
          </a:xfrm>
          <a:prstGeom prst="rect">
            <a:avLst/>
          </a:prstGeom>
          <a:noFill/>
          <a:ln w="57150" cap="flat" cmpd="dbl">
            <a:solidFill>
              <a:srgbClr val="485010"/>
            </a:solidFill>
          </a:ln>
        </p:spPr>
        <p:txBody>
          <a:bodyPr vert="horz" wrap="square" lIns="91440" tIns="45720" rIns="91440" bIns="45720" anchor="t" anchorCtr="0" compatLnSpc="1">
            <a:spAutoFit/>
          </a:bodyPr>
          <a:lstStyle/>
          <a:p>
            <a:pPr lvl="0" algn="just">
              <a:lnSpc>
                <a:spcPct val="150000"/>
              </a:lnSpc>
              <a:defRPr sz="1800" b="0" i="0" u="none" strike="noStrike" kern="0" cap="none" spc="0" baseline="0">
                <a:solidFill>
                  <a:srgbClr val="000000"/>
                </a:solidFill>
                <a:uFillTx/>
              </a:defRPr>
            </a:pPr>
            <a:r>
              <a:rPr lang="el-GR" b="1" kern="0" dirty="0">
                <a:solidFill>
                  <a:schemeClr val="accent1">
                    <a:lumMod val="50000"/>
                  </a:schemeClr>
                </a:solidFill>
                <a:effectLst>
                  <a:outerShdw dist="38096" dir="2700000">
                    <a:srgbClr val="000000"/>
                  </a:outerShdw>
                </a:effectLst>
                <a:latin typeface="Arial Black" pitchFamily="34"/>
              </a:rPr>
              <a:t>Το 1925 η Κηφισιά έγινε κοινότητα ενώ το 1942 έγινε Δήμος.</a:t>
            </a:r>
          </a:p>
        </p:txBody>
      </p:sp>
      <p:sp>
        <p:nvSpPr>
          <p:cNvPr id="10" name="Rectangle 9"/>
          <p:cNvSpPr/>
          <p:nvPr/>
        </p:nvSpPr>
        <p:spPr>
          <a:xfrm>
            <a:off x="833753" y="3105629"/>
            <a:ext cx="3307252" cy="523220"/>
          </a:xfrm>
          <a:prstGeom prst="rect">
            <a:avLst/>
          </a:prstGeom>
        </p:spPr>
        <p:style>
          <a:lnRef idx="0">
            <a:schemeClr val="accent1"/>
          </a:lnRef>
          <a:fillRef idx="3">
            <a:schemeClr val="accent1"/>
          </a:fillRef>
          <a:effectRef idx="3">
            <a:schemeClr val="accent1"/>
          </a:effectRef>
          <a:fontRef idx="minor">
            <a:schemeClr val="lt1"/>
          </a:fontRef>
        </p:style>
        <p:txBody>
          <a:bodyPr wrap="none" lIns="91440" tIns="45720" rIns="91440" bIns="45720">
            <a:spAutoFit/>
          </a:bodyPr>
          <a:lstStyle/>
          <a:p>
            <a:pPr algn="ctr"/>
            <a:r>
              <a:rPr lang="el-GR" sz="28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ΕΤΟΣ ΙΔΡΥΣΕΩΣ</a:t>
            </a:r>
            <a:endParaRPr lang="en-US" sz="28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6" name="TextBox 4"/>
          <p:cNvSpPr txBox="1"/>
          <p:nvPr/>
        </p:nvSpPr>
        <p:spPr>
          <a:xfrm>
            <a:off x="5294375" y="4343665"/>
            <a:ext cx="2305115" cy="807913"/>
          </a:xfrm>
          <a:prstGeom prst="rect">
            <a:avLst/>
          </a:prstGeom>
          <a:noFill/>
          <a:ln w="57150" cap="flat" cmpd="dbl">
            <a:solidFill>
              <a:srgbClr val="485010"/>
            </a:solidFill>
          </a:ln>
        </p:spPr>
        <p:txBody>
          <a:bodyPr vert="horz" wrap="square" lIns="91440" tIns="45720" rIns="91440" bIns="45720" anchor="t" anchorCtr="0" compatLnSpc="1">
            <a:spAutoFit/>
          </a:bodyPr>
          <a:lstStyle/>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l-GR" sz="500" b="1" kern="0" dirty="0">
              <a:solidFill>
                <a:schemeClr val="accent1">
                  <a:lumMod val="50000"/>
                </a:schemeClr>
              </a:solidFill>
              <a:effectLst>
                <a:outerShdw dist="38096" dir="2700000">
                  <a:srgbClr val="000000"/>
                </a:outerShdw>
              </a:effectLst>
              <a:latin typeface="Arial Black" pitchFamily="34"/>
            </a:endParaRPr>
          </a:p>
          <a:p>
            <a:pPr marL="0" marR="0" lvl="0" indent="0" algn="ctr"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l-GR" b="1" kern="0" dirty="0">
                <a:solidFill>
                  <a:schemeClr val="accent1">
                    <a:lumMod val="50000"/>
                  </a:schemeClr>
                </a:solidFill>
                <a:effectLst>
                  <a:outerShdw dist="38096" dir="2700000">
                    <a:srgbClr val="000000"/>
                  </a:outerShdw>
                </a:effectLst>
                <a:latin typeface="Arial Black" pitchFamily="34"/>
              </a:rPr>
              <a:t>34,03 τ. χλμ.</a:t>
            </a:r>
          </a:p>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l-GR" sz="700" b="1" kern="0" dirty="0">
              <a:solidFill>
                <a:schemeClr val="accent1">
                  <a:lumMod val="50000"/>
                </a:schemeClr>
              </a:solidFill>
              <a:effectLst>
                <a:outerShdw dist="38096" dir="2700000">
                  <a:srgbClr val="000000"/>
                </a:outerShdw>
              </a:effectLst>
              <a:latin typeface="Arial Black" pitchFamily="34"/>
            </a:endParaRPr>
          </a:p>
        </p:txBody>
      </p:sp>
      <p:sp>
        <p:nvSpPr>
          <p:cNvPr id="17" name="Right Arrow 16"/>
          <p:cNvSpPr/>
          <p:nvPr/>
        </p:nvSpPr>
        <p:spPr>
          <a:xfrm>
            <a:off x="512306" y="4262867"/>
            <a:ext cx="3971625" cy="1039356"/>
          </a:xfrm>
          <a:prstGeom prst="rightArrow">
            <a:avLst/>
          </a:prstGeom>
          <a:ln w="57150"/>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l-GR" sz="28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ΕΚΤΑΣΗ</a:t>
            </a:r>
          </a:p>
        </p:txBody>
      </p:sp>
      <p:sp>
        <p:nvSpPr>
          <p:cNvPr id="18" name="TextBox 4"/>
          <p:cNvSpPr txBox="1"/>
          <p:nvPr/>
        </p:nvSpPr>
        <p:spPr>
          <a:xfrm>
            <a:off x="5338287" y="5672021"/>
            <a:ext cx="2305115" cy="807913"/>
          </a:xfrm>
          <a:prstGeom prst="rect">
            <a:avLst/>
          </a:prstGeom>
          <a:noFill/>
          <a:ln w="57150" cap="flat" cmpd="dbl">
            <a:solidFill>
              <a:srgbClr val="485010"/>
            </a:solidFill>
          </a:ln>
        </p:spPr>
        <p:txBody>
          <a:bodyPr vert="horz" wrap="square" lIns="91440" tIns="45720" rIns="91440" bIns="45720" anchor="t" anchorCtr="0" compatLnSpc="1">
            <a:spAutoFit/>
          </a:bodyPr>
          <a:lstStyle/>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l-GR" sz="500" b="1" kern="0" dirty="0">
              <a:solidFill>
                <a:schemeClr val="accent1">
                  <a:lumMod val="50000"/>
                </a:schemeClr>
              </a:solidFill>
              <a:effectLst>
                <a:outerShdw dist="38096" dir="2700000">
                  <a:srgbClr val="000000"/>
                </a:outerShdw>
              </a:effectLst>
              <a:latin typeface="Arial Black" pitchFamily="34"/>
            </a:endParaRPr>
          </a:p>
          <a:p>
            <a:pPr marL="0" marR="0" lvl="0" indent="0" algn="ctr"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l-GR" b="1" kern="0" dirty="0">
                <a:solidFill>
                  <a:schemeClr val="accent1">
                    <a:lumMod val="50000"/>
                  </a:schemeClr>
                </a:solidFill>
                <a:effectLst>
                  <a:outerShdw dist="38096" dir="2700000">
                    <a:srgbClr val="000000"/>
                  </a:outerShdw>
                </a:effectLst>
                <a:latin typeface="Arial Black" pitchFamily="34"/>
              </a:rPr>
              <a:t>71.000</a:t>
            </a:r>
          </a:p>
          <a:p>
            <a:pPr marL="0" marR="0" lvl="0" indent="0" algn="just"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l-GR" sz="700" b="1" kern="0" dirty="0">
              <a:solidFill>
                <a:schemeClr val="accent1">
                  <a:lumMod val="50000"/>
                </a:schemeClr>
              </a:solidFill>
              <a:effectLst>
                <a:outerShdw dist="38096" dir="2700000">
                  <a:srgbClr val="000000"/>
                </a:outerShdw>
              </a:effectLst>
              <a:latin typeface="Arial Black" pitchFamily="34"/>
            </a:endParaRPr>
          </a:p>
        </p:txBody>
      </p:sp>
      <p:sp>
        <p:nvSpPr>
          <p:cNvPr id="19" name="Right Arrow 18"/>
          <p:cNvSpPr/>
          <p:nvPr/>
        </p:nvSpPr>
        <p:spPr>
          <a:xfrm>
            <a:off x="487979" y="5550280"/>
            <a:ext cx="3971625" cy="1039356"/>
          </a:xfrm>
          <a:prstGeom prst="rightArrow">
            <a:avLst/>
          </a:prstGeom>
          <a:ln w="57150"/>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l-GR" sz="28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ΠΛΗΘΥΣΜΟΣ</a:t>
            </a:r>
          </a:p>
        </p:txBody>
      </p:sp>
    </p:spTree>
    <p:extLst>
      <p:ext uri="{BB962C8B-B14F-4D97-AF65-F5344CB8AC3E}">
        <p14:creationId xmlns:p14="http://schemas.microsoft.com/office/powerpoint/2010/main" val="423975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1000" fill="hold"/>
                                        <p:tgtEl>
                                          <p:spTgt spid="17"/>
                                        </p:tgtEl>
                                        <p:attrNameLst>
                                          <p:attrName>ppt_x</p:attrName>
                                        </p:attrNameLst>
                                      </p:cBhvr>
                                      <p:tavLst>
                                        <p:tav tm="0">
                                          <p:val>
                                            <p:strVal val="0-#ppt_w/2"/>
                                          </p:val>
                                        </p:tav>
                                        <p:tav tm="100000">
                                          <p:val>
                                            <p:strVal val="#ppt_x"/>
                                          </p:val>
                                        </p:tav>
                                      </p:tavLst>
                                    </p:anim>
                                    <p:anim calcmode="lin" valueType="num">
                                      <p:cBhvr additive="base">
                                        <p:cTn id="27" dur="100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750" fill="hold"/>
                                        <p:tgtEl>
                                          <p:spTgt spid="19"/>
                                        </p:tgtEl>
                                        <p:attrNameLst>
                                          <p:attrName>ppt_x</p:attrName>
                                        </p:attrNameLst>
                                      </p:cBhvr>
                                      <p:tavLst>
                                        <p:tav tm="0">
                                          <p:val>
                                            <p:strVal val="0-#ppt_w/2"/>
                                          </p:val>
                                        </p:tav>
                                        <p:tav tm="100000">
                                          <p:val>
                                            <p:strVal val="#ppt_x"/>
                                          </p:val>
                                        </p:tav>
                                      </p:tavLst>
                                    </p:anim>
                                    <p:anim calcmode="lin" valueType="num">
                                      <p:cBhvr additive="base">
                                        <p:cTn id="37" dur="750" fill="hold"/>
                                        <p:tgtEl>
                                          <p:spTgt spid="19"/>
                                        </p:tgtEl>
                                        <p:attrNameLst>
                                          <p:attrName>ppt_y</p:attrName>
                                        </p:attrNameLst>
                                      </p:cBhvr>
                                      <p:tavLst>
                                        <p:tav tm="0">
                                          <p:val>
                                            <p:strVal val="#ppt_y"/>
                                          </p:val>
                                        </p:tav>
                                        <p:tav tm="100000">
                                          <p:val>
                                            <p:strVal val="#ppt_y"/>
                                          </p:val>
                                        </p:tav>
                                      </p:tavLst>
                                    </p:anim>
                                  </p:childTnLst>
                                </p:cTn>
                              </p:par>
                            </p:childTnLst>
                          </p:cTn>
                        </p:par>
                        <p:par>
                          <p:cTn id="38" fill="hold">
                            <p:stCondLst>
                              <p:cond delay="3750"/>
                            </p:stCondLst>
                            <p:childTnLst>
                              <p:par>
                                <p:cTn id="39" presetID="2" presetClass="entr" presetSubtype="2"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1+#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4" grpId="0" animBg="1"/>
      <p:bldP spid="10" grpId="0" animBg="1"/>
      <p:bldP spid="16" grpId="0" animBg="1"/>
      <p:bldP spid="17" grpId="0" animBg="1"/>
      <p:bldP spid="18" grpId="0" animBg="1"/>
      <p:bldP spid="19" grpId="0" animBg="1"/>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Berlin</Template>
  <TotalTime>4205</TotalTime>
  <Words>1203</Words>
  <Application>Microsoft Office PowerPoint</Application>
  <PresentationFormat>Widescreen</PresentationFormat>
  <Paragraphs>139</Paragraphs>
  <Slides>21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 Black</vt:lpstr>
      <vt:lpstr>Calibri</vt:lpstr>
      <vt:lpstr>Century Gothic</vt:lpstr>
      <vt:lpstr>Corbel</vt:lpstr>
      <vt:lpstr>Times New Roman</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132</cp:revision>
  <cp:lastPrinted>2022-05-18T19:04:21Z</cp:lastPrinted>
  <dcterms:created xsi:type="dcterms:W3CDTF">2022-04-09T18:01:34Z</dcterms:created>
  <dcterms:modified xsi:type="dcterms:W3CDTF">2022-06-27T17:00:58Z</dcterms:modified>
</cp:coreProperties>
</file>