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9" r:id="rId4"/>
    <p:sldId id="257" r:id="rId5"/>
    <p:sldId id="258"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2A54C80-263E-416B-A8E0-580EDEADCBDC}" type="datetimeFigureOut">
              <a:rPr lang="en-US" dirty="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6/27/2022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3F1535-336A-4B94-B336-C0515FF1E7DC}"/>
              </a:ext>
            </a:extLst>
          </p:cNvPr>
          <p:cNvSpPr>
            <a:spLocks noGrp="1"/>
          </p:cNvSpPr>
          <p:nvPr>
            <p:ph type="ctrTitle"/>
          </p:nvPr>
        </p:nvSpPr>
        <p:spPr>
          <a:xfrm>
            <a:off x="1599954" y="669709"/>
            <a:ext cx="7766936" cy="1646302"/>
          </a:xfrm>
        </p:spPr>
        <p:txBody>
          <a:bodyPr/>
          <a:lstStyle/>
          <a:p>
            <a:pPr algn="ctr"/>
            <a:r>
              <a:rPr lang="el-GR" sz="4800" dirty="0"/>
              <a:t>ΤΑΞΙΔΙΩΤΙΚΟΣ ΟΔΗΓΟΣ ΚΗΦΙΣΙΑΣ</a:t>
            </a:r>
            <a:br>
              <a:rPr lang="el-GR" dirty="0"/>
            </a:br>
            <a:r>
              <a:rPr lang="el-GR" sz="3800" dirty="0"/>
              <a:t>ΟΙΚΟΛΟΓΙΚΟ ΕΝΔΙΑΦΕΡΟΝ</a:t>
            </a:r>
          </a:p>
        </p:txBody>
      </p:sp>
      <p:sp>
        <p:nvSpPr>
          <p:cNvPr id="3" name="Υπότιτλος 2">
            <a:extLst>
              <a:ext uri="{FF2B5EF4-FFF2-40B4-BE49-F238E27FC236}">
                <a16:creationId xmlns:a16="http://schemas.microsoft.com/office/drawing/2014/main" id="{683FD961-0A36-4674-A614-65C73A112626}"/>
              </a:ext>
            </a:extLst>
          </p:cNvPr>
          <p:cNvSpPr>
            <a:spLocks noGrp="1"/>
          </p:cNvSpPr>
          <p:nvPr>
            <p:ph type="subTitle" idx="1"/>
          </p:nvPr>
        </p:nvSpPr>
        <p:spPr>
          <a:xfrm>
            <a:off x="-2954812" y="6194757"/>
            <a:ext cx="7766936" cy="1096899"/>
          </a:xfrm>
        </p:spPr>
        <p:txBody>
          <a:bodyPr/>
          <a:lstStyle/>
          <a:p>
            <a:r>
              <a:rPr lang="el-GR" dirty="0"/>
              <a:t>ΤΡΕΜΟΥΛΗ ΝΑΣΤΑΤΖΕΛΑ </a:t>
            </a:r>
            <a:r>
              <a:rPr lang="el-GR" dirty="0">
                <a:latin typeface="Calibri" panose="020F0502020204030204" pitchFamily="34" charset="0"/>
                <a:cs typeface="Calibri" panose="020F0502020204030204" pitchFamily="34" charset="0"/>
              </a:rPr>
              <a:t>&amp;</a:t>
            </a:r>
            <a:r>
              <a:rPr lang="el-GR" dirty="0"/>
              <a:t> ΣΥΡΙΓΟΣ ΜΑΡΙΝΟΣ</a:t>
            </a:r>
          </a:p>
        </p:txBody>
      </p:sp>
      <p:pic>
        <p:nvPicPr>
          <p:cNvPr id="4" name="Εικόνα 3">
            <a:extLst>
              <a:ext uri="{FF2B5EF4-FFF2-40B4-BE49-F238E27FC236}">
                <a16:creationId xmlns:a16="http://schemas.microsoft.com/office/drawing/2014/main" id="{EB9B8AFD-7D68-4B25-9BA7-947A357F1D46}"/>
              </a:ext>
            </a:extLst>
          </p:cNvPr>
          <p:cNvPicPr>
            <a:picLocks noChangeAspect="1"/>
          </p:cNvPicPr>
          <p:nvPr/>
        </p:nvPicPr>
        <p:blipFill>
          <a:blip r:embed="rId2"/>
          <a:stretch>
            <a:fillRect/>
          </a:stretch>
        </p:blipFill>
        <p:spPr>
          <a:xfrm>
            <a:off x="928656" y="2413701"/>
            <a:ext cx="7766936" cy="3683365"/>
          </a:xfrm>
          <a:prstGeom prst="rect">
            <a:avLst/>
          </a:prstGeom>
        </p:spPr>
      </p:pic>
    </p:spTree>
    <p:extLst>
      <p:ext uri="{BB962C8B-B14F-4D97-AF65-F5344CB8AC3E}">
        <p14:creationId xmlns:p14="http://schemas.microsoft.com/office/powerpoint/2010/main" val="138274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6C8976-ED6C-4066-819C-A2E2ABB785F6}"/>
              </a:ext>
            </a:extLst>
          </p:cNvPr>
          <p:cNvSpPr>
            <a:spLocks noGrp="1"/>
          </p:cNvSpPr>
          <p:nvPr>
            <p:ph type="title"/>
          </p:nvPr>
        </p:nvSpPr>
        <p:spPr/>
        <p:txBody>
          <a:bodyPr/>
          <a:lstStyle/>
          <a:p>
            <a:pPr algn="ctr"/>
            <a:r>
              <a:rPr lang="el-GR" b="1" u="sng" dirty="0"/>
              <a:t>ΕΙΣΑΓΩΓΗ</a:t>
            </a:r>
          </a:p>
        </p:txBody>
      </p:sp>
      <p:sp>
        <p:nvSpPr>
          <p:cNvPr id="3" name="Θέση περιεχομένου 2">
            <a:extLst>
              <a:ext uri="{FF2B5EF4-FFF2-40B4-BE49-F238E27FC236}">
                <a16:creationId xmlns:a16="http://schemas.microsoft.com/office/drawing/2014/main" id="{740E3AC5-CB72-42FF-B5EE-AFB109B27588}"/>
              </a:ext>
            </a:extLst>
          </p:cNvPr>
          <p:cNvSpPr>
            <a:spLocks noGrp="1"/>
          </p:cNvSpPr>
          <p:nvPr>
            <p:ph idx="1"/>
          </p:nvPr>
        </p:nvSpPr>
        <p:spPr>
          <a:xfrm>
            <a:off x="421341" y="1930401"/>
            <a:ext cx="9529483" cy="3170517"/>
          </a:xfrm>
        </p:spPr>
        <p:txBody>
          <a:bodyPr>
            <a:normAutofit/>
          </a:bodyPr>
          <a:lstStyle/>
          <a:p>
            <a:pPr algn="just"/>
            <a:r>
              <a:rPr lang="el-GR" sz="2000" dirty="0">
                <a:latin typeface="Calibri" panose="020F0502020204030204" pitchFamily="34" charset="0"/>
              </a:rPr>
              <a:t>Η Κηφισιά χάρη στη γεωγραφική της θέση στους πρόποδες του Πεντελικού Όρους παρουσιάζει έντονο οικολογικό ενδιαφέρον.</a:t>
            </a:r>
            <a:endParaRPr lang="en-US" sz="2000" dirty="0">
              <a:latin typeface="Calibri" panose="020F0502020204030204" pitchFamily="34" charset="0"/>
            </a:endParaRPr>
          </a:p>
          <a:p>
            <a:pPr algn="just"/>
            <a:r>
              <a:rPr lang="el-GR" sz="2000" dirty="0">
                <a:latin typeface="Calibri" panose="020F0502020204030204" pitchFamily="34" charset="0"/>
              </a:rPr>
              <a:t>Αποτελεί ένα καταπράσινο προάστειο που ενδείκνυται για περιπάτους, με πλούσια χλωρίδα και πανίδα που δύσκολα συναντά κανείς σε μια πόλη. </a:t>
            </a:r>
          </a:p>
          <a:p>
            <a:pPr algn="just"/>
            <a:r>
              <a:rPr lang="el-GR" sz="2000" dirty="0">
                <a:latin typeface="Calibri" panose="020F0502020204030204" pitchFamily="34" charset="0"/>
              </a:rPr>
              <a:t>Απολαύστε την στο έπακρο περπατώντας στα απαράμιλλης φυσικής ομορφιάς πάρκα και δάση της!</a:t>
            </a:r>
          </a:p>
        </p:txBody>
      </p:sp>
      <p:pic>
        <p:nvPicPr>
          <p:cNvPr id="4" name="Picture 3">
            <a:extLst>
              <a:ext uri="{FF2B5EF4-FFF2-40B4-BE49-F238E27FC236}">
                <a16:creationId xmlns:a16="http://schemas.microsoft.com/office/drawing/2014/main" id="{609BEFB6-F140-464F-B837-C0880CE73FDC}"/>
              </a:ext>
            </a:extLst>
          </p:cNvPr>
          <p:cNvPicPr>
            <a:picLocks noChangeAspect="1"/>
          </p:cNvPicPr>
          <p:nvPr/>
        </p:nvPicPr>
        <p:blipFill>
          <a:blip r:embed="rId2"/>
          <a:stretch>
            <a:fillRect/>
          </a:stretch>
        </p:blipFill>
        <p:spPr>
          <a:xfrm>
            <a:off x="8731624" y="148197"/>
            <a:ext cx="3074893" cy="1447521"/>
          </a:xfrm>
          <a:prstGeom prst="rect">
            <a:avLst/>
          </a:prstGeom>
        </p:spPr>
      </p:pic>
      <p:pic>
        <p:nvPicPr>
          <p:cNvPr id="5" name="Picture 4">
            <a:extLst>
              <a:ext uri="{FF2B5EF4-FFF2-40B4-BE49-F238E27FC236}">
                <a16:creationId xmlns:a16="http://schemas.microsoft.com/office/drawing/2014/main" id="{2FB2652E-4BB8-413E-B4B0-E5FBDE264673}"/>
              </a:ext>
            </a:extLst>
          </p:cNvPr>
          <p:cNvPicPr>
            <a:picLocks noChangeAspect="1"/>
          </p:cNvPicPr>
          <p:nvPr/>
        </p:nvPicPr>
        <p:blipFill>
          <a:blip r:embed="rId3"/>
          <a:stretch>
            <a:fillRect/>
          </a:stretch>
        </p:blipFill>
        <p:spPr>
          <a:xfrm>
            <a:off x="898151" y="4916299"/>
            <a:ext cx="4597214" cy="1704975"/>
          </a:xfrm>
          <a:prstGeom prst="rect">
            <a:avLst/>
          </a:prstGeom>
        </p:spPr>
      </p:pic>
    </p:spTree>
    <p:extLst>
      <p:ext uri="{BB962C8B-B14F-4D97-AF65-F5344CB8AC3E}">
        <p14:creationId xmlns:p14="http://schemas.microsoft.com/office/powerpoint/2010/main" val="1734762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4CC276-8F16-41F1-9507-C3CA05BF096C}"/>
              </a:ext>
            </a:extLst>
          </p:cNvPr>
          <p:cNvSpPr>
            <a:spLocks noGrp="1"/>
          </p:cNvSpPr>
          <p:nvPr>
            <p:ph type="title"/>
          </p:nvPr>
        </p:nvSpPr>
        <p:spPr/>
        <p:txBody>
          <a:bodyPr/>
          <a:lstStyle/>
          <a:p>
            <a:r>
              <a:rPr lang="el-GR" b="1" u="sng" dirty="0"/>
              <a:t>ΧΛΩΡΙΔΑ</a:t>
            </a:r>
          </a:p>
        </p:txBody>
      </p:sp>
      <p:sp>
        <p:nvSpPr>
          <p:cNvPr id="3" name="Θέση περιεχομένου 2">
            <a:extLst>
              <a:ext uri="{FF2B5EF4-FFF2-40B4-BE49-F238E27FC236}">
                <a16:creationId xmlns:a16="http://schemas.microsoft.com/office/drawing/2014/main" id="{9990CF4E-C2EC-4362-930C-7CB7B0A0BBB0}"/>
              </a:ext>
            </a:extLst>
          </p:cNvPr>
          <p:cNvSpPr>
            <a:spLocks noGrp="1"/>
          </p:cNvSpPr>
          <p:nvPr>
            <p:ph idx="1"/>
          </p:nvPr>
        </p:nvSpPr>
        <p:spPr>
          <a:xfrm>
            <a:off x="322730" y="1389529"/>
            <a:ext cx="5342964" cy="4796118"/>
          </a:xfrm>
        </p:spPr>
        <p:txBody>
          <a:bodyPr>
            <a:normAutofit lnSpcReduction="10000"/>
          </a:bodyPr>
          <a:lstStyle/>
          <a:p>
            <a:pPr algn="just"/>
            <a:r>
              <a:rPr lang="el-GR" sz="2000" b="0" i="0" dirty="0">
                <a:solidFill>
                  <a:srgbClr val="232323"/>
                </a:solidFill>
                <a:effectLst/>
                <a:latin typeface="Calibri" panose="020F0502020204030204" pitchFamily="34" charset="0"/>
              </a:rPr>
              <a:t>Ο χαρακτηρισμός της Κηφισιάς ως καταπράσινο προάστειο δεν είναι τυχαίος αφού η χλ</a:t>
            </a:r>
            <a:r>
              <a:rPr lang="el-GR" sz="2000" dirty="0">
                <a:solidFill>
                  <a:srgbClr val="232323"/>
                </a:solidFill>
                <a:latin typeface="Calibri" panose="020F0502020204030204" pitchFamily="34" charset="0"/>
              </a:rPr>
              <a:t>ωρίδα της είναι ιδιαίτερα πλούσια. </a:t>
            </a:r>
          </a:p>
          <a:p>
            <a:pPr algn="just"/>
            <a:r>
              <a:rPr lang="el-GR" sz="2000" dirty="0">
                <a:solidFill>
                  <a:srgbClr val="232323"/>
                </a:solidFill>
                <a:latin typeface="Calibri" panose="020F0502020204030204" pitchFamily="34" charset="0"/>
              </a:rPr>
              <a:t>Κάθε γωνιά της πόλης είναι γεμάτη δέντρα και λουλούδια. Οι επισκέπτες θα βρεθούν ανάμεσα σε πεύκα  </a:t>
            </a:r>
            <a:r>
              <a:rPr lang="el-GR" sz="2000" b="0" i="0" dirty="0">
                <a:solidFill>
                  <a:srgbClr val="232323"/>
                </a:solidFill>
                <a:effectLst/>
                <a:latin typeface="Calibri" panose="020F0502020204030204" pitchFamily="34" charset="0"/>
              </a:rPr>
              <a:t>κυπαρίσσια, </a:t>
            </a:r>
            <a:r>
              <a:rPr lang="el-GR" sz="2000" b="0" i="0" dirty="0" err="1">
                <a:solidFill>
                  <a:srgbClr val="232323"/>
                </a:solidFill>
                <a:effectLst/>
                <a:latin typeface="Calibri" panose="020F0502020204030204" pitchFamily="34" charset="0"/>
              </a:rPr>
              <a:t>σκίνα</a:t>
            </a:r>
            <a:r>
              <a:rPr lang="el-GR" sz="2000" b="0" i="0" dirty="0">
                <a:solidFill>
                  <a:srgbClr val="232323"/>
                </a:solidFill>
                <a:effectLst/>
                <a:latin typeface="Calibri" panose="020F0502020204030204" pitchFamily="34" charset="0"/>
              </a:rPr>
              <a:t>, πουρνάρια, ευκάλυπτους, βελανιδιές, ιτιές, πικροδάφνες, χαρουπιές, αμυγδαλιές, φιστικιές, μουριές, συκιές, ελιές, φοίνικες, φλαμουριές, μουσμουλιές, κέδρους, καρυδιές</a:t>
            </a:r>
            <a:r>
              <a:rPr lang="el-GR" sz="2000" dirty="0">
                <a:solidFill>
                  <a:srgbClr val="232323"/>
                </a:solidFill>
                <a:latin typeface="Calibri" panose="020F0502020204030204" pitchFamily="34" charset="0"/>
              </a:rPr>
              <a:t>, ακακίες, έλατα, πλατάνια, λευκές και όλων των ειδών τα εσπεριδοειδή.</a:t>
            </a:r>
            <a:r>
              <a:rPr lang="el-GR" sz="2000" b="0" i="0" dirty="0">
                <a:solidFill>
                  <a:srgbClr val="232323"/>
                </a:solidFill>
                <a:effectLst/>
                <a:latin typeface="Calibri" panose="020F0502020204030204" pitchFamily="34" charset="0"/>
              </a:rPr>
              <a:t> </a:t>
            </a:r>
          </a:p>
          <a:p>
            <a:pPr algn="just"/>
            <a:r>
              <a:rPr lang="el-GR" sz="2000" b="0" i="0" dirty="0">
                <a:solidFill>
                  <a:srgbClr val="232323"/>
                </a:solidFill>
                <a:effectLst/>
                <a:latin typeface="Calibri" panose="020F0502020204030204" pitchFamily="34" charset="0"/>
              </a:rPr>
              <a:t>Μην παραλείψετε να φτιάξετε μπουκέτα από αγριολούλουδα όπως κυκλάμινα, παπαρούνες και μαργαρίτες και να μαζέψετε λίγο από το ευεργετικό χαμομήλι</a:t>
            </a:r>
            <a:r>
              <a:rPr lang="el-GR" b="0" i="0" dirty="0">
                <a:solidFill>
                  <a:srgbClr val="232323"/>
                </a:solidFill>
                <a:effectLst/>
                <a:latin typeface="ubuntu"/>
              </a:rPr>
              <a:t>.</a:t>
            </a:r>
            <a:endParaRPr lang="el-GR" dirty="0"/>
          </a:p>
        </p:txBody>
      </p:sp>
      <p:pic>
        <p:nvPicPr>
          <p:cNvPr id="4" name="Picture 3">
            <a:extLst>
              <a:ext uri="{FF2B5EF4-FFF2-40B4-BE49-F238E27FC236}">
                <a16:creationId xmlns:a16="http://schemas.microsoft.com/office/drawing/2014/main" id="{9E3057C4-0EF2-413B-9D25-636A07173A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3907" y="328705"/>
            <a:ext cx="2528046" cy="1882589"/>
          </a:xfrm>
          <a:prstGeom prst="rect">
            <a:avLst/>
          </a:prstGeom>
        </p:spPr>
      </p:pic>
      <p:pic>
        <p:nvPicPr>
          <p:cNvPr id="5" name="Picture 4">
            <a:extLst>
              <a:ext uri="{FF2B5EF4-FFF2-40B4-BE49-F238E27FC236}">
                <a16:creationId xmlns:a16="http://schemas.microsoft.com/office/drawing/2014/main" id="{7EFBE705-E56F-4695-8D79-18FC0888D563}"/>
              </a:ext>
            </a:extLst>
          </p:cNvPr>
          <p:cNvPicPr>
            <a:picLocks noChangeAspect="1"/>
          </p:cNvPicPr>
          <p:nvPr/>
        </p:nvPicPr>
        <p:blipFill>
          <a:blip r:embed="rId3"/>
          <a:stretch>
            <a:fillRect/>
          </a:stretch>
        </p:blipFill>
        <p:spPr>
          <a:xfrm>
            <a:off x="9565341" y="474288"/>
            <a:ext cx="2056900" cy="2466975"/>
          </a:xfrm>
          <a:prstGeom prst="rect">
            <a:avLst/>
          </a:prstGeom>
        </p:spPr>
      </p:pic>
      <p:pic>
        <p:nvPicPr>
          <p:cNvPr id="6" name="Picture 5">
            <a:extLst>
              <a:ext uri="{FF2B5EF4-FFF2-40B4-BE49-F238E27FC236}">
                <a16:creationId xmlns:a16="http://schemas.microsoft.com/office/drawing/2014/main" id="{6C368BF1-DD77-4DB3-9B8C-C8280F2D83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3906" y="2554100"/>
            <a:ext cx="2655231" cy="2092607"/>
          </a:xfrm>
          <a:prstGeom prst="rect">
            <a:avLst/>
          </a:prstGeom>
        </p:spPr>
      </p:pic>
      <p:pic>
        <p:nvPicPr>
          <p:cNvPr id="7" name="Picture 6">
            <a:extLst>
              <a:ext uri="{FF2B5EF4-FFF2-40B4-BE49-F238E27FC236}">
                <a16:creationId xmlns:a16="http://schemas.microsoft.com/office/drawing/2014/main" id="{35A99D2D-0E34-472C-9BEE-C939ACDEAB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5342" y="3428999"/>
            <a:ext cx="2429434" cy="2466975"/>
          </a:xfrm>
          <a:prstGeom prst="rect">
            <a:avLst/>
          </a:prstGeom>
        </p:spPr>
      </p:pic>
      <p:pic>
        <p:nvPicPr>
          <p:cNvPr id="8" name="Picture 7">
            <a:extLst>
              <a:ext uri="{FF2B5EF4-FFF2-40B4-BE49-F238E27FC236}">
                <a16:creationId xmlns:a16="http://schemas.microsoft.com/office/drawing/2014/main" id="{F06C5708-2654-4196-B9C6-FCA7806808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73906" y="5060295"/>
            <a:ext cx="2900096" cy="1671357"/>
          </a:xfrm>
          <a:prstGeom prst="rect">
            <a:avLst/>
          </a:prstGeom>
        </p:spPr>
      </p:pic>
    </p:spTree>
    <p:extLst>
      <p:ext uri="{BB962C8B-B14F-4D97-AF65-F5344CB8AC3E}">
        <p14:creationId xmlns:p14="http://schemas.microsoft.com/office/powerpoint/2010/main" val="1188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D7CC9E39-C20E-4037-99A8-5612576B8579}"/>
              </a:ext>
            </a:extLst>
          </p:cNvPr>
          <p:cNvSpPr>
            <a:spLocks noGrp="1"/>
          </p:cNvSpPr>
          <p:nvPr>
            <p:ph type="title"/>
          </p:nvPr>
        </p:nvSpPr>
        <p:spPr>
          <a:xfrm>
            <a:off x="677334" y="609600"/>
            <a:ext cx="8596668" cy="1320800"/>
          </a:xfrm>
        </p:spPr>
        <p:txBody>
          <a:bodyPr anchor="t">
            <a:normAutofit/>
          </a:bodyPr>
          <a:lstStyle/>
          <a:p>
            <a:r>
              <a:rPr lang="el-GR" b="1" u="sng" dirty="0"/>
              <a:t>ΑΛΣΟΣ ΚΗΦΙΣΙΑΣ</a:t>
            </a:r>
          </a:p>
        </p:txBody>
      </p:sp>
      <p:sp>
        <p:nvSpPr>
          <p:cNvPr id="5" name="Θέση περιεχομένου 4">
            <a:extLst>
              <a:ext uri="{FF2B5EF4-FFF2-40B4-BE49-F238E27FC236}">
                <a16:creationId xmlns:a16="http://schemas.microsoft.com/office/drawing/2014/main" id="{AECCF44B-1D7A-4ED8-BA9C-8C20E2290CD3}"/>
              </a:ext>
            </a:extLst>
          </p:cNvPr>
          <p:cNvSpPr>
            <a:spLocks noGrp="1"/>
          </p:cNvSpPr>
          <p:nvPr>
            <p:ph idx="1"/>
          </p:nvPr>
        </p:nvSpPr>
        <p:spPr>
          <a:xfrm>
            <a:off x="5889523" y="1591057"/>
            <a:ext cx="5235677" cy="4191177"/>
          </a:xfrm>
        </p:spPr>
        <p:txBody>
          <a:bodyPr>
            <a:noAutofit/>
          </a:bodyPr>
          <a:lstStyle/>
          <a:p>
            <a:pPr algn="just">
              <a:lnSpc>
                <a:spcPct val="90000"/>
              </a:lnSpc>
            </a:pPr>
            <a:r>
              <a:rPr lang="el-GR" sz="2000" dirty="0">
                <a:latin typeface="Calibri" panose="020F0502020204030204" pitchFamily="34" charset="0"/>
              </a:rPr>
              <a:t>Δίπλα στη πλατεία της πόλης απλώνεται το Άλσος της Κηφισιάς, που βρίσκεται εκεί από τις αρχές του προηγουμένου αιώνα.</a:t>
            </a:r>
          </a:p>
          <a:p>
            <a:pPr algn="just">
              <a:lnSpc>
                <a:spcPct val="90000"/>
              </a:lnSpc>
            </a:pPr>
            <a:r>
              <a:rPr lang="el-GR" sz="2000" dirty="0">
                <a:latin typeface="Calibri" panose="020F0502020204030204" pitchFamily="34" charset="0"/>
              </a:rPr>
              <a:t> Αναλλοίωτο στον χρόνο, με τα τεράστια δέντρα του, τα περιποιημένα κηπάκια δεξιά και αριστερά και τα παγκάκια για τους περαστικούς σας περιμένει για ατέλειωτες ώρες χαλάρωσης.</a:t>
            </a:r>
          </a:p>
          <a:p>
            <a:pPr algn="just">
              <a:lnSpc>
                <a:spcPct val="90000"/>
              </a:lnSpc>
            </a:pPr>
            <a:r>
              <a:rPr lang="el-GR" sz="2000" dirty="0">
                <a:latin typeface="Calibri" panose="020F0502020204030204" pitchFamily="34" charset="0"/>
              </a:rPr>
              <a:t>  Εκατοντάδες πουλιά βρίσκουν καταφύγιο εκεί και τα τιτιβίσματα τους σκεπάζουν ευεργετικά, έστω και για λίγο, τον θόρυβο των αυτοκινήτων που πλημυρίζουνε τους γύρω δρόμους.</a:t>
            </a:r>
          </a:p>
          <a:p>
            <a:pPr algn="just">
              <a:lnSpc>
                <a:spcPct val="90000"/>
              </a:lnSpc>
            </a:pPr>
            <a:r>
              <a:rPr lang="el-GR" sz="2000" dirty="0">
                <a:latin typeface="Calibri" panose="020F0502020204030204" pitchFamily="34" charset="0"/>
              </a:rPr>
              <a:t> Μια βόλτα εκεί θα σας αποζημιώσει!</a:t>
            </a:r>
          </a:p>
        </p:txBody>
      </p:sp>
      <p:pic>
        <p:nvPicPr>
          <p:cNvPr id="2" name="Picture 1">
            <a:extLst>
              <a:ext uri="{FF2B5EF4-FFF2-40B4-BE49-F238E27FC236}">
                <a16:creationId xmlns:a16="http://schemas.microsoft.com/office/drawing/2014/main" id="{30D8072D-DA10-414A-86C4-34BE04450E3F}"/>
              </a:ext>
            </a:extLst>
          </p:cNvPr>
          <p:cNvPicPr>
            <a:picLocks noChangeAspect="1"/>
          </p:cNvPicPr>
          <p:nvPr/>
        </p:nvPicPr>
        <p:blipFill>
          <a:blip r:embed="rId2"/>
          <a:stretch>
            <a:fillRect/>
          </a:stretch>
        </p:blipFill>
        <p:spPr>
          <a:xfrm>
            <a:off x="600635" y="1591057"/>
            <a:ext cx="4805083" cy="1990165"/>
          </a:xfrm>
          <a:prstGeom prst="rect">
            <a:avLst/>
          </a:prstGeom>
        </p:spPr>
      </p:pic>
      <p:pic>
        <p:nvPicPr>
          <p:cNvPr id="3" name="Picture 2">
            <a:extLst>
              <a:ext uri="{FF2B5EF4-FFF2-40B4-BE49-F238E27FC236}">
                <a16:creationId xmlns:a16="http://schemas.microsoft.com/office/drawing/2014/main" id="{92D654AD-366B-4D5E-9FA7-7B27A4A0B966}"/>
              </a:ext>
            </a:extLst>
          </p:cNvPr>
          <p:cNvPicPr>
            <a:picLocks noChangeAspect="1"/>
          </p:cNvPicPr>
          <p:nvPr/>
        </p:nvPicPr>
        <p:blipFill>
          <a:blip r:embed="rId3"/>
          <a:stretch>
            <a:fillRect/>
          </a:stretch>
        </p:blipFill>
        <p:spPr>
          <a:xfrm>
            <a:off x="600635" y="4052047"/>
            <a:ext cx="4805083" cy="1990165"/>
          </a:xfrm>
          <a:prstGeom prst="rect">
            <a:avLst/>
          </a:prstGeom>
        </p:spPr>
      </p:pic>
    </p:spTree>
    <p:extLst>
      <p:ext uri="{BB962C8B-B14F-4D97-AF65-F5344CB8AC3E}">
        <p14:creationId xmlns:p14="http://schemas.microsoft.com/office/powerpoint/2010/main" val="5872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90689E-0BE4-4464-B897-7683BF1F6E58}"/>
              </a:ext>
            </a:extLst>
          </p:cNvPr>
          <p:cNvSpPr>
            <a:spLocks noGrp="1"/>
          </p:cNvSpPr>
          <p:nvPr>
            <p:ph type="title"/>
          </p:nvPr>
        </p:nvSpPr>
        <p:spPr>
          <a:xfrm>
            <a:off x="677334" y="242048"/>
            <a:ext cx="8596668" cy="1246566"/>
          </a:xfrm>
        </p:spPr>
        <p:txBody>
          <a:bodyPr/>
          <a:lstStyle/>
          <a:p>
            <a:r>
              <a:rPr lang="el-GR" b="1" u="sng" dirty="0"/>
              <a:t>ΚΤΗΜΑ ΣΥΓΓΡΟΥ</a:t>
            </a:r>
          </a:p>
        </p:txBody>
      </p:sp>
      <p:sp>
        <p:nvSpPr>
          <p:cNvPr id="3" name="Θέση περιεχομένου 2">
            <a:extLst>
              <a:ext uri="{FF2B5EF4-FFF2-40B4-BE49-F238E27FC236}">
                <a16:creationId xmlns:a16="http://schemas.microsoft.com/office/drawing/2014/main" id="{6EAB3733-B48C-4014-947D-56C39AB08160}"/>
              </a:ext>
            </a:extLst>
          </p:cNvPr>
          <p:cNvSpPr>
            <a:spLocks noGrp="1"/>
          </p:cNvSpPr>
          <p:nvPr>
            <p:ph idx="1"/>
          </p:nvPr>
        </p:nvSpPr>
        <p:spPr>
          <a:xfrm>
            <a:off x="677333" y="1021977"/>
            <a:ext cx="6512361" cy="5710518"/>
          </a:xfrm>
        </p:spPr>
        <p:txBody>
          <a:bodyPr>
            <a:noAutofit/>
          </a:bodyPr>
          <a:lstStyle/>
          <a:p>
            <a:pPr algn="just"/>
            <a:r>
              <a:rPr lang="el-GR" sz="2000" dirty="0">
                <a:solidFill>
                  <a:srgbClr val="232323"/>
                </a:solidFill>
                <a:latin typeface="Calibri" panose="020F0502020204030204" pitchFamily="34" charset="0"/>
              </a:rPr>
              <a:t>Κ</a:t>
            </a:r>
            <a:r>
              <a:rPr lang="el-GR" sz="2000" b="0" i="0" dirty="0">
                <a:solidFill>
                  <a:srgbClr val="232323"/>
                </a:solidFill>
                <a:effectLst/>
                <a:latin typeface="Calibri" panose="020F0502020204030204" pitchFamily="34" charset="0"/>
              </a:rPr>
              <a:t>ατά μήκος της Λεωφόρου </a:t>
            </a:r>
            <a:r>
              <a:rPr lang="el-GR" sz="2000" b="0" i="0" dirty="0" err="1">
                <a:solidFill>
                  <a:srgbClr val="232323"/>
                </a:solidFill>
                <a:effectLst/>
                <a:latin typeface="Calibri" panose="020F0502020204030204" pitchFamily="34" charset="0"/>
              </a:rPr>
              <a:t>Κηφισίας</a:t>
            </a:r>
            <a:r>
              <a:rPr lang="el-GR" sz="2000" b="0" i="0" dirty="0">
                <a:solidFill>
                  <a:srgbClr val="232323"/>
                </a:solidFill>
                <a:effectLst/>
                <a:latin typeface="Calibri" panose="020F0502020204030204" pitchFamily="34" charset="0"/>
              </a:rPr>
              <a:t> και πίσω από μια τεράστια περίφραξη υπάρχει ένα προστατευμένο κομμάτι δασικής γης 700 στρεμμάτων, που σε κάνει να ξεχνάς ότι βρίσκεσαι στην πόλη. </a:t>
            </a:r>
          </a:p>
          <a:p>
            <a:pPr algn="just"/>
            <a:r>
              <a:rPr lang="el-GR" sz="2000" b="0" i="0" dirty="0">
                <a:solidFill>
                  <a:srgbClr val="232323"/>
                </a:solidFill>
                <a:effectLst/>
                <a:latin typeface="Calibri" panose="020F0502020204030204" pitchFamily="34" charset="0"/>
              </a:rPr>
              <a:t>Το Κτήμα Συγγρού είναι το μοναδικό φυσικό δάσος σε ολόκληρο το Λεκανοπέδιο και είναι ανοικτό για το κοινό από την ανατολή μέχρι τη δύση του ήλιου. </a:t>
            </a:r>
          </a:p>
          <a:p>
            <a:pPr algn="just"/>
            <a:r>
              <a:rPr lang="el-GR" sz="2000" b="0" i="0" dirty="0">
                <a:solidFill>
                  <a:srgbClr val="232323"/>
                </a:solidFill>
                <a:effectLst/>
                <a:latin typeface="Calibri" panose="020F0502020204030204" pitchFamily="34" charset="0"/>
              </a:rPr>
              <a:t>Ο επισκέπτης μπορεί να απολαύσει έναν όμορφο περίπατο ή μια βόλτα με το ποδήλατο στα ήσυχα μονοπάτια με την πυκνή βλάστηση, θαυμάζοντας την πλούσια χλωρίδα που </a:t>
            </a:r>
            <a:r>
              <a:rPr lang="el-GR" sz="2000" dirty="0">
                <a:solidFill>
                  <a:srgbClr val="232323"/>
                </a:solidFill>
                <a:latin typeface="Calibri" panose="020F0502020204030204" pitchFamily="34" charset="0"/>
              </a:rPr>
              <a:t>περιλαμβάνει κυρίως πεύκα αλλά και αρκετά ακόμα </a:t>
            </a:r>
            <a:r>
              <a:rPr lang="el-GR" sz="2000" b="0" i="0" dirty="0">
                <a:solidFill>
                  <a:srgbClr val="232323"/>
                </a:solidFill>
                <a:effectLst/>
                <a:latin typeface="Calibri" panose="020F0502020204030204" pitchFamily="34" charset="0"/>
              </a:rPr>
              <a:t>είδη, όπως κυπαρίσσια, </a:t>
            </a:r>
            <a:r>
              <a:rPr lang="el-GR" sz="2000" b="0" i="0" dirty="0" err="1">
                <a:solidFill>
                  <a:srgbClr val="232323"/>
                </a:solidFill>
                <a:effectLst/>
                <a:latin typeface="Calibri" panose="020F0502020204030204" pitchFamily="34" charset="0"/>
              </a:rPr>
              <a:t>σκίνα</a:t>
            </a:r>
            <a:r>
              <a:rPr lang="el-GR" sz="2000" b="0" i="0" dirty="0">
                <a:solidFill>
                  <a:srgbClr val="232323"/>
                </a:solidFill>
                <a:effectLst/>
                <a:latin typeface="Calibri" panose="020F0502020204030204" pitchFamily="34" charset="0"/>
              </a:rPr>
              <a:t>, πουρνάρια και ευκάλυπτους, πολλά είδη αγριολούλουδων όπως κυκλάμινα και μαργαρίτες, καθώς και ένα θερμοκήπιο με λαχανιές.</a:t>
            </a:r>
          </a:p>
          <a:p>
            <a:pPr algn="just"/>
            <a:r>
              <a:rPr lang="el-GR" sz="2000" b="0" i="0" dirty="0">
                <a:solidFill>
                  <a:srgbClr val="232323"/>
                </a:solidFill>
                <a:effectLst/>
                <a:latin typeface="Calibri" panose="020F0502020204030204" pitchFamily="34" charset="0"/>
              </a:rPr>
              <a:t> Μια καταπράσινη όαση πο</a:t>
            </a:r>
            <a:r>
              <a:rPr lang="el-GR" sz="2000" b="0" i="0" dirty="0">
                <a:solidFill>
                  <a:srgbClr val="232323"/>
                </a:solidFill>
                <a:effectLst/>
                <a:latin typeface="ubuntu"/>
              </a:rPr>
              <a:t>υ δίνει οξυγόνο και ζωή στην πανέμορφη πόλη μας.</a:t>
            </a:r>
            <a:endParaRPr lang="el-GR" sz="2000" dirty="0"/>
          </a:p>
        </p:txBody>
      </p:sp>
      <p:pic>
        <p:nvPicPr>
          <p:cNvPr id="4" name="Picture 3">
            <a:extLst>
              <a:ext uri="{FF2B5EF4-FFF2-40B4-BE49-F238E27FC236}">
                <a16:creationId xmlns:a16="http://schemas.microsoft.com/office/drawing/2014/main" id="{395E7BCC-B080-488A-800E-ACBBBCDB775F}"/>
              </a:ext>
            </a:extLst>
          </p:cNvPr>
          <p:cNvPicPr>
            <a:picLocks noChangeAspect="1"/>
          </p:cNvPicPr>
          <p:nvPr/>
        </p:nvPicPr>
        <p:blipFill>
          <a:blip r:embed="rId2"/>
          <a:stretch>
            <a:fillRect/>
          </a:stretch>
        </p:blipFill>
        <p:spPr>
          <a:xfrm>
            <a:off x="9176497" y="19052"/>
            <a:ext cx="2857500" cy="1600200"/>
          </a:xfrm>
          <a:prstGeom prst="rect">
            <a:avLst/>
          </a:prstGeom>
        </p:spPr>
      </p:pic>
      <p:pic>
        <p:nvPicPr>
          <p:cNvPr id="7" name="Picture 6">
            <a:extLst>
              <a:ext uri="{FF2B5EF4-FFF2-40B4-BE49-F238E27FC236}">
                <a16:creationId xmlns:a16="http://schemas.microsoft.com/office/drawing/2014/main" id="{F8054D8F-FE12-4972-9A78-E0E13D11BF0E}"/>
              </a:ext>
            </a:extLst>
          </p:cNvPr>
          <p:cNvPicPr>
            <a:picLocks noChangeAspect="1"/>
          </p:cNvPicPr>
          <p:nvPr/>
        </p:nvPicPr>
        <p:blipFill>
          <a:blip r:embed="rId3"/>
          <a:stretch>
            <a:fillRect/>
          </a:stretch>
        </p:blipFill>
        <p:spPr>
          <a:xfrm>
            <a:off x="9414622" y="3547037"/>
            <a:ext cx="2619375" cy="1743075"/>
          </a:xfrm>
          <a:prstGeom prst="rect">
            <a:avLst/>
          </a:prstGeom>
        </p:spPr>
      </p:pic>
      <p:pic>
        <p:nvPicPr>
          <p:cNvPr id="8" name="Picture 7">
            <a:extLst>
              <a:ext uri="{FF2B5EF4-FFF2-40B4-BE49-F238E27FC236}">
                <a16:creationId xmlns:a16="http://schemas.microsoft.com/office/drawing/2014/main" id="{D11D01BD-F0FB-4B6A-BAE0-1A8B4FAA189B}"/>
              </a:ext>
            </a:extLst>
          </p:cNvPr>
          <p:cNvPicPr>
            <a:picLocks noChangeAspect="1"/>
          </p:cNvPicPr>
          <p:nvPr/>
        </p:nvPicPr>
        <p:blipFill>
          <a:blip r:embed="rId4"/>
          <a:stretch>
            <a:fillRect/>
          </a:stretch>
        </p:blipFill>
        <p:spPr>
          <a:xfrm>
            <a:off x="7351058" y="5361453"/>
            <a:ext cx="3171825" cy="1438275"/>
          </a:xfrm>
          <a:prstGeom prst="rect">
            <a:avLst/>
          </a:prstGeom>
        </p:spPr>
      </p:pic>
      <p:pic>
        <p:nvPicPr>
          <p:cNvPr id="9" name="Picture 8">
            <a:extLst>
              <a:ext uri="{FF2B5EF4-FFF2-40B4-BE49-F238E27FC236}">
                <a16:creationId xmlns:a16="http://schemas.microsoft.com/office/drawing/2014/main" id="{1FC21D47-DAD5-4816-840F-14E79341921B}"/>
              </a:ext>
            </a:extLst>
          </p:cNvPr>
          <p:cNvPicPr>
            <a:picLocks noChangeAspect="1"/>
          </p:cNvPicPr>
          <p:nvPr/>
        </p:nvPicPr>
        <p:blipFill>
          <a:blip r:embed="rId5"/>
          <a:stretch>
            <a:fillRect/>
          </a:stretch>
        </p:blipFill>
        <p:spPr>
          <a:xfrm>
            <a:off x="7351058" y="1784021"/>
            <a:ext cx="2581275" cy="1771650"/>
          </a:xfrm>
          <a:prstGeom prst="rect">
            <a:avLst/>
          </a:prstGeom>
        </p:spPr>
      </p:pic>
    </p:spTree>
    <p:extLst>
      <p:ext uri="{BB962C8B-B14F-4D97-AF65-F5344CB8AC3E}">
        <p14:creationId xmlns:p14="http://schemas.microsoft.com/office/powerpoint/2010/main" val="43971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098C-DFDC-4834-B61C-17FFEB3D81BE}"/>
              </a:ext>
            </a:extLst>
          </p:cNvPr>
          <p:cNvSpPr>
            <a:spLocks noGrp="1"/>
          </p:cNvSpPr>
          <p:nvPr>
            <p:ph type="title"/>
          </p:nvPr>
        </p:nvSpPr>
        <p:spPr>
          <a:xfrm>
            <a:off x="98612" y="609600"/>
            <a:ext cx="10013576" cy="824753"/>
          </a:xfrm>
        </p:spPr>
        <p:txBody>
          <a:bodyPr>
            <a:normAutofit/>
          </a:bodyPr>
          <a:lstStyle/>
          <a:p>
            <a:r>
              <a:rPr lang="el-GR" dirty="0"/>
              <a:t>ΡΕΜΑ ΤΗΣ ΑΡΧΑΙΑΣ ΠΥΡΝΑΣ-ΡΕΜΑ ΚΟΚΚΙΝΑΡΑ</a:t>
            </a:r>
          </a:p>
        </p:txBody>
      </p:sp>
      <p:sp>
        <p:nvSpPr>
          <p:cNvPr id="3" name="Content Placeholder 2">
            <a:extLst>
              <a:ext uri="{FF2B5EF4-FFF2-40B4-BE49-F238E27FC236}">
                <a16:creationId xmlns:a16="http://schemas.microsoft.com/office/drawing/2014/main" id="{5B88B4A4-549B-4390-8F87-B68210BB6D29}"/>
              </a:ext>
            </a:extLst>
          </p:cNvPr>
          <p:cNvSpPr>
            <a:spLocks noGrp="1"/>
          </p:cNvSpPr>
          <p:nvPr>
            <p:ph idx="1"/>
          </p:nvPr>
        </p:nvSpPr>
        <p:spPr>
          <a:xfrm>
            <a:off x="233082" y="1147483"/>
            <a:ext cx="5862918" cy="5387788"/>
          </a:xfrm>
        </p:spPr>
        <p:txBody>
          <a:bodyPr>
            <a:normAutofit lnSpcReduction="10000"/>
          </a:bodyPr>
          <a:lstStyle/>
          <a:p>
            <a:pPr marL="0" indent="0">
              <a:buNone/>
            </a:pPr>
            <a:endParaRPr lang="el-GR" dirty="0"/>
          </a:p>
          <a:p>
            <a:pPr algn="just"/>
            <a:r>
              <a:rPr lang="el-GR" dirty="0">
                <a:latin typeface="Calibri" panose="020F0502020204030204" pitchFamily="34" charset="0"/>
              </a:rPr>
              <a:t>Το ρέμα του Κοκκιναρά ξεκινάει λίγα μέτρα παραδίπλα στο τέρμα της οδού Φειδία. Κινείται κυρίως μεταξύ οικοπέδων σπιτιών, πολυκατοικιών κλπ.  και  η παρουσία του είναι εμφανής σε διάφορα σημεία του Δήμου</a:t>
            </a:r>
          </a:p>
          <a:p>
            <a:pPr algn="just"/>
            <a:r>
              <a:rPr lang="el-GR" dirty="0">
                <a:latin typeface="Calibri" panose="020F0502020204030204" pitchFamily="34" charset="0"/>
              </a:rPr>
              <a:t>Περνά και δίπλα από το σχολείο μας!</a:t>
            </a:r>
          </a:p>
          <a:p>
            <a:pPr algn="just"/>
            <a:r>
              <a:rPr lang="el-GR" dirty="0">
                <a:latin typeface="Calibri" panose="020F0502020204030204" pitchFamily="34" charset="0"/>
              </a:rPr>
              <a:t>Στο σημερινό ρέμα του Κοκκιναρά (</a:t>
            </a:r>
            <a:r>
              <a:rPr lang="el-GR" dirty="0" err="1">
                <a:latin typeface="Calibri" panose="020F0502020204030204" pitchFamily="34" charset="0"/>
              </a:rPr>
              <a:t>Πύρνα</a:t>
            </a:r>
            <a:r>
              <a:rPr lang="el-GR" dirty="0">
                <a:latin typeface="Calibri" panose="020F0502020204030204" pitchFamily="34" charset="0"/>
              </a:rPr>
              <a:t> κατά την αρχαιότητα) στην Κηφισιά, βρίσκεται το σπήλαιο των Ευμενίδων ή </a:t>
            </a:r>
            <a:r>
              <a:rPr lang="el-GR" dirty="0" err="1">
                <a:latin typeface="Calibri" panose="020F0502020204030204" pitchFamily="34" charset="0"/>
              </a:rPr>
              <a:t>Μπύρνας</a:t>
            </a:r>
            <a:r>
              <a:rPr lang="el-GR" dirty="0">
                <a:latin typeface="Calibri" panose="020F0502020204030204" pitchFamily="34" charset="0"/>
              </a:rPr>
              <a:t> ή </a:t>
            </a:r>
            <a:r>
              <a:rPr lang="el-GR" dirty="0" err="1">
                <a:latin typeface="Calibri" panose="020F0502020204030204" pitchFamily="34" charset="0"/>
              </a:rPr>
              <a:t>Πύρνας</a:t>
            </a:r>
            <a:r>
              <a:rPr lang="el-GR" dirty="0">
                <a:latin typeface="Calibri" panose="020F0502020204030204" pitchFamily="34" charset="0"/>
              </a:rPr>
              <a:t>. Κατά μήκος της ρεματιάς, διακρίνονται μικρά σπηλαιώδη χάσματα που χρησίμευαν για σκοπιές (νυμφαίες σκοπιές). Ίσως κάποια από αυτά τα χάσματα χρησιμοποιήθηκαν αργότερα ως ασκητήρια μοναχών, καθώς στον Μεσαίωνα στο Πεντελικό όρος (Όρος </a:t>
            </a:r>
            <a:r>
              <a:rPr lang="el-GR" dirty="0" err="1">
                <a:latin typeface="Calibri" panose="020F0502020204030204" pitchFamily="34" charset="0"/>
              </a:rPr>
              <a:t>Αμώμων</a:t>
            </a:r>
            <a:r>
              <a:rPr lang="el-GR" dirty="0">
                <a:latin typeface="Calibri" panose="020F0502020204030204" pitchFamily="34" charset="0"/>
              </a:rPr>
              <a:t>) υπήρξε ακμάζουσα μοναστική κοινότητα.</a:t>
            </a:r>
          </a:p>
          <a:p>
            <a:pPr algn="just"/>
            <a:r>
              <a:rPr lang="el-GR" dirty="0">
                <a:latin typeface="Calibri" panose="020F0502020204030204" pitchFamily="34" charset="0"/>
              </a:rPr>
              <a:t>Για τους περιπατητές: Αξίζει να δοκιμάσετε μια διαδρομή μέσα στην κοίτη του ρέματος!</a:t>
            </a:r>
          </a:p>
          <a:p>
            <a:pPr algn="just"/>
            <a:endParaRPr lang="el-GR" dirty="0"/>
          </a:p>
        </p:txBody>
      </p:sp>
      <p:pic>
        <p:nvPicPr>
          <p:cNvPr id="4" name="Picture 3">
            <a:extLst>
              <a:ext uri="{FF2B5EF4-FFF2-40B4-BE49-F238E27FC236}">
                <a16:creationId xmlns:a16="http://schemas.microsoft.com/office/drawing/2014/main" id="{B1F8ADC5-ED1F-4D03-A971-E07CFAF132BE}"/>
              </a:ext>
            </a:extLst>
          </p:cNvPr>
          <p:cNvPicPr>
            <a:picLocks noChangeAspect="1"/>
          </p:cNvPicPr>
          <p:nvPr/>
        </p:nvPicPr>
        <p:blipFill>
          <a:blip r:embed="rId2"/>
          <a:stretch>
            <a:fillRect/>
          </a:stretch>
        </p:blipFill>
        <p:spPr>
          <a:xfrm>
            <a:off x="6431335" y="1434353"/>
            <a:ext cx="2623017" cy="2210360"/>
          </a:xfrm>
          <a:prstGeom prst="rect">
            <a:avLst/>
          </a:prstGeom>
        </p:spPr>
      </p:pic>
      <p:pic>
        <p:nvPicPr>
          <p:cNvPr id="5" name="Picture 4">
            <a:extLst>
              <a:ext uri="{FF2B5EF4-FFF2-40B4-BE49-F238E27FC236}">
                <a16:creationId xmlns:a16="http://schemas.microsoft.com/office/drawing/2014/main" id="{2E41F0EB-35CA-434D-B9AE-348B2D520D56}"/>
              </a:ext>
            </a:extLst>
          </p:cNvPr>
          <p:cNvPicPr>
            <a:picLocks noChangeAspect="1"/>
          </p:cNvPicPr>
          <p:nvPr/>
        </p:nvPicPr>
        <p:blipFill>
          <a:blip r:embed="rId3"/>
          <a:stretch>
            <a:fillRect/>
          </a:stretch>
        </p:blipFill>
        <p:spPr>
          <a:xfrm>
            <a:off x="6431335" y="3917576"/>
            <a:ext cx="2623017" cy="2092410"/>
          </a:xfrm>
          <a:prstGeom prst="rect">
            <a:avLst/>
          </a:prstGeom>
        </p:spPr>
      </p:pic>
      <p:pic>
        <p:nvPicPr>
          <p:cNvPr id="6" name="Picture 5">
            <a:extLst>
              <a:ext uri="{FF2B5EF4-FFF2-40B4-BE49-F238E27FC236}">
                <a16:creationId xmlns:a16="http://schemas.microsoft.com/office/drawing/2014/main" id="{B3CAB13C-6AA5-46B8-B4AB-DC8E455A0308}"/>
              </a:ext>
            </a:extLst>
          </p:cNvPr>
          <p:cNvPicPr>
            <a:picLocks noChangeAspect="1"/>
          </p:cNvPicPr>
          <p:nvPr/>
        </p:nvPicPr>
        <p:blipFill>
          <a:blip r:embed="rId4"/>
          <a:stretch>
            <a:fillRect/>
          </a:stretch>
        </p:blipFill>
        <p:spPr>
          <a:xfrm>
            <a:off x="9403976" y="3917576"/>
            <a:ext cx="2623017" cy="2092410"/>
          </a:xfrm>
          <a:prstGeom prst="rect">
            <a:avLst/>
          </a:prstGeom>
        </p:spPr>
      </p:pic>
      <p:pic>
        <p:nvPicPr>
          <p:cNvPr id="7" name="Picture 6">
            <a:extLst>
              <a:ext uri="{FF2B5EF4-FFF2-40B4-BE49-F238E27FC236}">
                <a16:creationId xmlns:a16="http://schemas.microsoft.com/office/drawing/2014/main" id="{00D64A45-C693-4D8E-AB44-AA8CAC5130E8}"/>
              </a:ext>
            </a:extLst>
          </p:cNvPr>
          <p:cNvPicPr>
            <a:picLocks noChangeAspect="1"/>
          </p:cNvPicPr>
          <p:nvPr/>
        </p:nvPicPr>
        <p:blipFill>
          <a:blip r:embed="rId5"/>
          <a:stretch>
            <a:fillRect/>
          </a:stretch>
        </p:blipFill>
        <p:spPr>
          <a:xfrm>
            <a:off x="9287435" y="1434352"/>
            <a:ext cx="2739558" cy="2210359"/>
          </a:xfrm>
          <a:prstGeom prst="rect">
            <a:avLst/>
          </a:prstGeom>
        </p:spPr>
      </p:pic>
    </p:spTree>
    <p:extLst>
      <p:ext uri="{BB962C8B-B14F-4D97-AF65-F5344CB8AC3E}">
        <p14:creationId xmlns:p14="http://schemas.microsoft.com/office/powerpoint/2010/main" val="1896292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B232-4096-454D-BAA0-446954BF9177}"/>
              </a:ext>
            </a:extLst>
          </p:cNvPr>
          <p:cNvSpPr>
            <a:spLocks noGrp="1"/>
          </p:cNvSpPr>
          <p:nvPr>
            <p:ph type="title"/>
          </p:nvPr>
        </p:nvSpPr>
        <p:spPr>
          <a:xfrm>
            <a:off x="677333" y="609600"/>
            <a:ext cx="10636125" cy="1320800"/>
          </a:xfrm>
        </p:spPr>
        <p:txBody>
          <a:bodyPr/>
          <a:lstStyle/>
          <a:p>
            <a:r>
              <a:rPr lang="el-GR" dirty="0"/>
              <a:t>Και επειδή έχουμε οικολογική συνείδηση…</a:t>
            </a:r>
          </a:p>
        </p:txBody>
      </p:sp>
      <p:sp>
        <p:nvSpPr>
          <p:cNvPr id="3" name="Content Placeholder 2">
            <a:extLst>
              <a:ext uri="{FF2B5EF4-FFF2-40B4-BE49-F238E27FC236}">
                <a16:creationId xmlns:a16="http://schemas.microsoft.com/office/drawing/2014/main" id="{AE6FF8BB-6A86-4D1A-81F6-28C0BF582C95}"/>
              </a:ext>
            </a:extLst>
          </p:cNvPr>
          <p:cNvSpPr>
            <a:spLocks noGrp="1"/>
          </p:cNvSpPr>
          <p:nvPr>
            <p:ph idx="1"/>
          </p:nvPr>
        </p:nvSpPr>
        <p:spPr>
          <a:xfrm>
            <a:off x="116541" y="2160589"/>
            <a:ext cx="4419600" cy="4087811"/>
          </a:xfrm>
        </p:spPr>
        <p:txBody>
          <a:bodyPr/>
          <a:lstStyle/>
          <a:p>
            <a:pPr algn="just">
              <a:lnSpc>
                <a:spcPct val="107000"/>
              </a:lnSpc>
              <a:spcAft>
                <a:spcPts val="800"/>
              </a:spcAft>
            </a:pPr>
            <a:r>
              <a:rPr lang="el-GR" dirty="0"/>
              <a:t>Συμμετείχαμε ως σχολείο την </a:t>
            </a:r>
            <a:r>
              <a:rPr lang="el-GR" b="1" dirty="0"/>
              <a:t>Κυριακή 6 Φεβρουαρίου</a:t>
            </a:r>
            <a:r>
              <a:rPr lang="el-GR" dirty="0"/>
              <a:t> στη δράση </a:t>
            </a:r>
            <a:r>
              <a:rPr lang="el-GR" dirty="0" err="1"/>
              <a:t>δεντροφύτευσης</a:t>
            </a:r>
            <a:r>
              <a:rPr lang="el-GR" dirty="0"/>
              <a:t> </a:t>
            </a:r>
            <a:r>
              <a:rPr lang="el-GR" dirty="0">
                <a:solidFill>
                  <a:srgbClr val="252525"/>
                </a:solidFill>
                <a:latin typeface="Arial" panose="020B0604020202020204" pitchFamily="34" charset="0"/>
                <a:ea typeface="Times New Roman" panose="02020603050405020304" pitchFamily="18" charset="0"/>
                <a:cs typeface="Times New Roman" panose="02020603050405020304" pitchFamily="18" charset="0"/>
              </a:rPr>
              <a:t>που διοργάνωσε ο Δήμος Κηφισιάς σε συνεργασία με το «Όλοι μαζί μπορούμε» με στόχο την αναδάσωση του Πεντελικού όρους.</a:t>
            </a:r>
            <a:endParaRPr lang="el-GR" sz="2800"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pic>
        <p:nvPicPr>
          <p:cNvPr id="5" name="Picture 4">
            <a:extLst>
              <a:ext uri="{FF2B5EF4-FFF2-40B4-BE49-F238E27FC236}">
                <a16:creationId xmlns:a16="http://schemas.microsoft.com/office/drawing/2014/main" id="{C8AB6321-708F-4CD3-B633-53CC3148CF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97788" y="1270000"/>
            <a:ext cx="2725272" cy="2478741"/>
          </a:xfrm>
          <a:prstGeom prst="rect">
            <a:avLst/>
          </a:prstGeom>
        </p:spPr>
      </p:pic>
      <p:pic>
        <p:nvPicPr>
          <p:cNvPr id="7" name="Picture 6">
            <a:extLst>
              <a:ext uri="{FF2B5EF4-FFF2-40B4-BE49-F238E27FC236}">
                <a16:creationId xmlns:a16="http://schemas.microsoft.com/office/drawing/2014/main" id="{94F46BAB-C225-4B07-A8F4-A81E83DC75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7787" y="4058024"/>
            <a:ext cx="2725272" cy="2584823"/>
          </a:xfrm>
          <a:prstGeom prst="rect">
            <a:avLst/>
          </a:prstGeom>
        </p:spPr>
      </p:pic>
      <p:pic>
        <p:nvPicPr>
          <p:cNvPr id="9" name="Picture 8">
            <a:extLst>
              <a:ext uri="{FF2B5EF4-FFF2-40B4-BE49-F238E27FC236}">
                <a16:creationId xmlns:a16="http://schemas.microsoft.com/office/drawing/2014/main" id="{B879002D-BC70-4C93-9F8B-6D5FADE69D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6292" y="1270001"/>
            <a:ext cx="2980266" cy="2415240"/>
          </a:xfrm>
          <a:prstGeom prst="rect">
            <a:avLst/>
          </a:prstGeom>
        </p:spPr>
      </p:pic>
      <p:pic>
        <p:nvPicPr>
          <p:cNvPr id="10" name="Picture 9">
            <a:extLst>
              <a:ext uri="{FF2B5EF4-FFF2-40B4-BE49-F238E27FC236}">
                <a16:creationId xmlns:a16="http://schemas.microsoft.com/office/drawing/2014/main" id="{425812D7-79F3-41EA-9BEF-33BBA00DE4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0016" y="3748741"/>
            <a:ext cx="3926542" cy="3017782"/>
          </a:xfrm>
          <a:prstGeom prst="rect">
            <a:avLst/>
          </a:prstGeom>
        </p:spPr>
      </p:pic>
    </p:spTree>
    <p:extLst>
      <p:ext uri="{BB962C8B-B14F-4D97-AF65-F5344CB8AC3E}">
        <p14:creationId xmlns:p14="http://schemas.microsoft.com/office/powerpoint/2010/main" val="4042426488"/>
      </p:ext>
    </p:extLst>
  </p:cSld>
  <p:clrMapOvr>
    <a:masterClrMapping/>
  </p:clrMapOvr>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208</TotalTime>
  <Words>563</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Trebuchet MS</vt:lpstr>
      <vt:lpstr>ubuntu</vt:lpstr>
      <vt:lpstr>Wingdings 3</vt:lpstr>
      <vt:lpstr>Όψη</vt:lpstr>
      <vt:lpstr>ΤΑΞΙΔΙΩΤΙΚΟΣ ΟΔΗΓΟΣ ΚΗΦΙΣΙΑΣ ΟΙΚΟΛΟΓΙΚΟ ΕΝΔΙΑΦΕΡΟΝ</vt:lpstr>
      <vt:lpstr>ΕΙΣΑΓΩΓΗ</vt:lpstr>
      <vt:lpstr>ΧΛΩΡΙΔΑ</vt:lpstr>
      <vt:lpstr>ΑΛΣΟΣ ΚΗΦΙΣΙΑΣ</vt:lpstr>
      <vt:lpstr>ΚΤΗΜΑ ΣΥΓΓΡΟΥ</vt:lpstr>
      <vt:lpstr>ΡΕΜΑ ΤΗΣ ΑΡΧΑΙΑΣ ΠΥΡΝΑΣ-ΡΕΜΑ ΚΟΚΚΙΝΑΡΑ</vt:lpstr>
      <vt:lpstr>Και επειδή έχουμε οικολογική συνείδηση…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ΤΑΞΙΔΙΩΤΙΚΟΣ ΟΔΗΓΟΣ ΚΗΦΙΣΙΑΣ ΟΙΚΟΛΟΓΙΚΟ ΕΝΔΙΑΦΕΡΟΝ</dc:title>
  <dc:creator>Litsa Prasinou</dc:creator>
  <cp:lastModifiedBy>user</cp:lastModifiedBy>
  <cp:revision>15</cp:revision>
  <dcterms:created xsi:type="dcterms:W3CDTF">2021-12-19T10:11:26Z</dcterms:created>
  <dcterms:modified xsi:type="dcterms:W3CDTF">2022-06-27T16:58:07Z</dcterms:modified>
</cp:coreProperties>
</file>