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E3AD"/>
    <a:srgbClr val="A6EAA8"/>
    <a:srgbClr val="A4DBEC"/>
    <a:srgbClr val="9BF5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70FC31-AE6C-4686-93E0-425BB3F9AE1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2DEC194-FB0D-4D70-A7EA-DCFF496072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43FECDA-4ABF-4C60-807F-EB92521AE050}"/>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5" name="Θέση υποσέλιδου 4">
            <a:extLst>
              <a:ext uri="{FF2B5EF4-FFF2-40B4-BE49-F238E27FC236}">
                <a16:creationId xmlns:a16="http://schemas.microsoft.com/office/drawing/2014/main" id="{D6040368-0730-44A5-BDBC-634DBD3F10C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3D56302-C02A-4C9C-915D-84E898AA8D2D}"/>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235928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B2870-833B-411C-AB73-11CB6D0D599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1637C64-5A24-40CD-B560-5789646DF63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5D00D9D-6012-4FAF-BF55-6C26ADD86358}"/>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5" name="Θέση υποσέλιδου 4">
            <a:extLst>
              <a:ext uri="{FF2B5EF4-FFF2-40B4-BE49-F238E27FC236}">
                <a16:creationId xmlns:a16="http://schemas.microsoft.com/office/drawing/2014/main" id="{3EF6924E-FE75-450E-A58E-7AEBCE1AC37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1421B41-F282-4420-98F6-666B9C7B64BD}"/>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161631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30FBFA1-CB18-49BA-8E1B-2AB52D7C330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CF66860-905D-4EA9-9221-3C4B990A815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962F5C6-378E-4F8B-849E-4BCB98EE99F9}"/>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5" name="Θέση υποσέλιδου 4">
            <a:extLst>
              <a:ext uri="{FF2B5EF4-FFF2-40B4-BE49-F238E27FC236}">
                <a16:creationId xmlns:a16="http://schemas.microsoft.com/office/drawing/2014/main" id="{9C1993F5-1639-4C73-8D0B-FD6B11BEADC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AE790CF-0A61-4193-9493-424DC0BC0B48}"/>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317093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793CC7-5696-4AF9-A17E-CFA0E0C0DB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C713F54-C15F-4727-A8A0-4C1B083599B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B055243-9E1B-478B-8B76-850E3977D9CF}"/>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5" name="Θέση υποσέλιδου 4">
            <a:extLst>
              <a:ext uri="{FF2B5EF4-FFF2-40B4-BE49-F238E27FC236}">
                <a16:creationId xmlns:a16="http://schemas.microsoft.com/office/drawing/2014/main" id="{D62EAAFD-AC3C-4B71-8130-4ADCB3A0551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368274B-CAA8-4E39-8792-B864D0AB4406}"/>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239866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FF1DDC-0C0D-44D2-8F34-59E3093FE93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9E3EAEB-EEEC-4A2A-B2DE-215A7C9139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AE6FEDE-EAAB-42E2-86CA-597612A9CDED}"/>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5" name="Θέση υποσέλιδου 4">
            <a:extLst>
              <a:ext uri="{FF2B5EF4-FFF2-40B4-BE49-F238E27FC236}">
                <a16:creationId xmlns:a16="http://schemas.microsoft.com/office/drawing/2014/main" id="{3AEAD449-AE3A-4E49-AB40-5DCDBE22CB4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0231820-BD0E-42E8-BFA9-46143DC54EE6}"/>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2026265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99F234-6CA7-4F0B-B9A9-33BD5854E73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E0CCE58-CA78-425A-AC17-FC1DB4DFBF9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46D06ED-81BA-4CE5-AACA-14FB90D3F76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D55BFCF-0F44-460D-A9A5-F32B7AB3429A}"/>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6" name="Θέση υποσέλιδου 5">
            <a:extLst>
              <a:ext uri="{FF2B5EF4-FFF2-40B4-BE49-F238E27FC236}">
                <a16:creationId xmlns:a16="http://schemas.microsoft.com/office/drawing/2014/main" id="{2504C890-07EF-43DB-942C-FE9632A149F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71866FA-A68A-408C-BABC-CECCD3F82EB6}"/>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571195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F3A9A7-47AF-443A-AE0A-AA464533106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FCACFD7-109B-4D8C-8D8C-E26E0B67B5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521DF65-70C7-4693-81EB-18B1B056E95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4DA0908-95E5-4AAC-8D15-FF7AE596FD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490C34C-3CC3-4A94-A6F2-4EE445724E7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C640D6F-D6CD-4985-93EA-21CBAF933325}"/>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8" name="Θέση υποσέλιδου 7">
            <a:extLst>
              <a:ext uri="{FF2B5EF4-FFF2-40B4-BE49-F238E27FC236}">
                <a16:creationId xmlns:a16="http://schemas.microsoft.com/office/drawing/2014/main" id="{D39811D6-E9E0-440E-8E14-FDA394997EAF}"/>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32D33C0-FB1C-41EC-88C2-EA4A5480174A}"/>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136568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959966-4942-4E2E-8CD7-2A04F59E2A6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F144599-F906-4FB9-A107-8D3F595D2B8E}"/>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4" name="Θέση υποσέλιδου 3">
            <a:extLst>
              <a:ext uri="{FF2B5EF4-FFF2-40B4-BE49-F238E27FC236}">
                <a16:creationId xmlns:a16="http://schemas.microsoft.com/office/drawing/2014/main" id="{B58C8D5D-DF3B-4D41-BED7-9EA0625881B1}"/>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E0538B5-010A-4641-A424-2E75EFF48091}"/>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76456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E12C161-1BC1-41A8-A0A0-031FF4FA48A4}"/>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3" name="Θέση υποσέλιδου 2">
            <a:extLst>
              <a:ext uri="{FF2B5EF4-FFF2-40B4-BE49-F238E27FC236}">
                <a16:creationId xmlns:a16="http://schemas.microsoft.com/office/drawing/2014/main" id="{60418B4E-B7A1-4383-A079-121C5547BD2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6FB5FB8-42C1-4647-AE90-850F1B0AD782}"/>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69170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D78868-7F3F-4A69-9F26-7B4B55C5A3D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CE9A314-C39F-4151-AEC6-55E4B67C0A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0B0F611-1DE9-4AFC-AA8F-901BC0834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B22F2EB-6576-47DE-B64F-76E850EE0E70}"/>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6" name="Θέση υποσέλιδου 5">
            <a:extLst>
              <a:ext uri="{FF2B5EF4-FFF2-40B4-BE49-F238E27FC236}">
                <a16:creationId xmlns:a16="http://schemas.microsoft.com/office/drawing/2014/main" id="{966C3A73-8C62-4981-BF3A-CBF2BD4FC7E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60AEB53-F76C-4806-AF44-355475C56ABB}"/>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156101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220065-01A9-484E-AD35-E87173D0459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B7C56DE-D184-42F0-96A7-77999CF47C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FC70223-5185-4B71-9C65-4831FFA5D8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7827967-79CD-4314-8055-AEFA2BAA4662}"/>
              </a:ext>
            </a:extLst>
          </p:cNvPr>
          <p:cNvSpPr>
            <a:spLocks noGrp="1"/>
          </p:cNvSpPr>
          <p:nvPr>
            <p:ph type="dt" sz="half" idx="10"/>
          </p:nvPr>
        </p:nvSpPr>
        <p:spPr/>
        <p:txBody>
          <a:bodyPr/>
          <a:lstStyle/>
          <a:p>
            <a:fld id="{41AFD86E-D105-4C44-8331-F5CCE523C112}" type="datetimeFigureOut">
              <a:rPr lang="el-GR" smtClean="0"/>
              <a:t>27/6/2022</a:t>
            </a:fld>
            <a:endParaRPr lang="el-GR"/>
          </a:p>
        </p:txBody>
      </p:sp>
      <p:sp>
        <p:nvSpPr>
          <p:cNvPr id="6" name="Θέση υποσέλιδου 5">
            <a:extLst>
              <a:ext uri="{FF2B5EF4-FFF2-40B4-BE49-F238E27FC236}">
                <a16:creationId xmlns:a16="http://schemas.microsoft.com/office/drawing/2014/main" id="{EC8E202C-DD7C-462C-9EBE-DE33A740C1D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C90B66B-07AF-4F0C-8221-BA735D9D210F}"/>
              </a:ext>
            </a:extLst>
          </p:cNvPr>
          <p:cNvSpPr>
            <a:spLocks noGrp="1"/>
          </p:cNvSpPr>
          <p:nvPr>
            <p:ph type="sldNum" sz="quarter" idx="12"/>
          </p:nvPr>
        </p:nvSpPr>
        <p:spPr/>
        <p:txBody>
          <a:bodyPr/>
          <a:lstStyle/>
          <a:p>
            <a:fld id="{CA2BB494-7E53-49D9-ABA6-ABFCD542C835}" type="slidenum">
              <a:rPr lang="el-GR" smtClean="0"/>
              <a:t>‹#›</a:t>
            </a:fld>
            <a:endParaRPr lang="el-GR"/>
          </a:p>
        </p:txBody>
      </p:sp>
    </p:spTree>
    <p:extLst>
      <p:ext uri="{BB962C8B-B14F-4D97-AF65-F5344CB8AC3E}">
        <p14:creationId xmlns:p14="http://schemas.microsoft.com/office/powerpoint/2010/main" val="102670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667378C-C233-4884-8531-E11A1FA426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B7C5120-5CC7-494A-BDEA-F6A33604E3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A933CB-84FB-4AB8-AA01-DF66319CAD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FD86E-D105-4C44-8331-F5CCE523C112}" type="datetimeFigureOut">
              <a:rPr lang="el-GR" smtClean="0"/>
              <a:t>27/6/2022</a:t>
            </a:fld>
            <a:endParaRPr lang="el-GR"/>
          </a:p>
        </p:txBody>
      </p:sp>
      <p:sp>
        <p:nvSpPr>
          <p:cNvPr id="5" name="Θέση υποσέλιδου 4">
            <a:extLst>
              <a:ext uri="{FF2B5EF4-FFF2-40B4-BE49-F238E27FC236}">
                <a16:creationId xmlns:a16="http://schemas.microsoft.com/office/drawing/2014/main" id="{44B3BB45-8DBC-4306-926D-A005383C27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711D237E-B33A-4996-8D6C-1EEDBA8A53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BB494-7E53-49D9-ABA6-ABFCD542C835}" type="slidenum">
              <a:rPr lang="el-GR" smtClean="0"/>
              <a:t>‹#›</a:t>
            </a:fld>
            <a:endParaRPr lang="el-GR"/>
          </a:p>
        </p:txBody>
      </p:sp>
    </p:spTree>
    <p:extLst>
      <p:ext uri="{BB962C8B-B14F-4D97-AF65-F5344CB8AC3E}">
        <p14:creationId xmlns:p14="http://schemas.microsoft.com/office/powerpoint/2010/main" val="149572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760A1C-77D6-4ACA-9899-923974C7AC29}"/>
              </a:ext>
            </a:extLst>
          </p:cNvPr>
          <p:cNvSpPr txBox="1"/>
          <p:nvPr/>
        </p:nvSpPr>
        <p:spPr>
          <a:xfrm>
            <a:off x="2816469" y="332935"/>
            <a:ext cx="6127653" cy="677108"/>
          </a:xfrm>
          <a:prstGeom prst="rect">
            <a:avLst/>
          </a:prstGeom>
          <a:noFill/>
        </p:spPr>
        <p:txBody>
          <a:bodyPr wrap="square" rtlCol="0">
            <a:spAutoFit/>
          </a:bodyPr>
          <a:lstStyle/>
          <a:p>
            <a:r>
              <a:rPr lang="el-GR" sz="3800" i="1" u="sng" dirty="0">
                <a:latin typeface="Monotype Corsiva" panose="03010101010201010101" pitchFamily="66" charset="0"/>
              </a:rPr>
              <a:t>Σπουδαίοι Δημότες Της Κηφισιάς</a:t>
            </a:r>
          </a:p>
        </p:txBody>
      </p:sp>
      <p:pic>
        <p:nvPicPr>
          <p:cNvPr id="4" name="Εικόνα 3">
            <a:extLst>
              <a:ext uri="{FF2B5EF4-FFF2-40B4-BE49-F238E27FC236}">
                <a16:creationId xmlns:a16="http://schemas.microsoft.com/office/drawing/2014/main" id="{939A5FC3-F86D-461F-8586-3B9DA0A726A4}"/>
              </a:ext>
            </a:extLst>
          </p:cNvPr>
          <p:cNvPicPr>
            <a:picLocks noChangeAspect="1"/>
          </p:cNvPicPr>
          <p:nvPr/>
        </p:nvPicPr>
        <p:blipFill>
          <a:blip r:embed="rId2"/>
          <a:stretch>
            <a:fillRect/>
          </a:stretch>
        </p:blipFill>
        <p:spPr>
          <a:xfrm>
            <a:off x="239025" y="1291824"/>
            <a:ext cx="1864629" cy="2885736"/>
          </a:xfrm>
          <a:prstGeom prst="rect">
            <a:avLst/>
          </a:prstGeom>
        </p:spPr>
      </p:pic>
      <p:pic>
        <p:nvPicPr>
          <p:cNvPr id="6" name="Εικόνα 5">
            <a:extLst>
              <a:ext uri="{FF2B5EF4-FFF2-40B4-BE49-F238E27FC236}">
                <a16:creationId xmlns:a16="http://schemas.microsoft.com/office/drawing/2014/main" id="{A7B2EBDB-C402-4D1C-B2BB-981D6F2C951A}"/>
              </a:ext>
            </a:extLst>
          </p:cNvPr>
          <p:cNvPicPr>
            <a:picLocks noChangeAspect="1"/>
          </p:cNvPicPr>
          <p:nvPr/>
        </p:nvPicPr>
        <p:blipFill>
          <a:blip r:embed="rId3"/>
          <a:stretch>
            <a:fillRect/>
          </a:stretch>
        </p:blipFill>
        <p:spPr>
          <a:xfrm>
            <a:off x="2214933" y="3830129"/>
            <a:ext cx="1962725" cy="2885736"/>
          </a:xfrm>
          <a:prstGeom prst="rect">
            <a:avLst/>
          </a:prstGeom>
        </p:spPr>
      </p:pic>
      <p:pic>
        <p:nvPicPr>
          <p:cNvPr id="8" name="Εικόνα 7">
            <a:extLst>
              <a:ext uri="{FF2B5EF4-FFF2-40B4-BE49-F238E27FC236}">
                <a16:creationId xmlns:a16="http://schemas.microsoft.com/office/drawing/2014/main" id="{DDBDC34C-6AF3-4CA7-B324-3FD4FCBECCB2}"/>
              </a:ext>
            </a:extLst>
          </p:cNvPr>
          <p:cNvPicPr>
            <a:picLocks noChangeAspect="1"/>
          </p:cNvPicPr>
          <p:nvPr/>
        </p:nvPicPr>
        <p:blipFill>
          <a:blip r:embed="rId4"/>
          <a:stretch>
            <a:fillRect/>
          </a:stretch>
        </p:blipFill>
        <p:spPr>
          <a:xfrm>
            <a:off x="4400216" y="1308804"/>
            <a:ext cx="2147795" cy="2521325"/>
          </a:xfrm>
          <a:prstGeom prst="rect">
            <a:avLst/>
          </a:prstGeom>
        </p:spPr>
      </p:pic>
      <p:pic>
        <p:nvPicPr>
          <p:cNvPr id="10" name="Εικόνα 9">
            <a:extLst>
              <a:ext uri="{FF2B5EF4-FFF2-40B4-BE49-F238E27FC236}">
                <a16:creationId xmlns:a16="http://schemas.microsoft.com/office/drawing/2014/main" id="{4B0EC857-CA02-4EF5-BC8D-4FC56997EEA0}"/>
              </a:ext>
            </a:extLst>
          </p:cNvPr>
          <p:cNvPicPr>
            <a:picLocks noChangeAspect="1"/>
          </p:cNvPicPr>
          <p:nvPr/>
        </p:nvPicPr>
        <p:blipFill>
          <a:blip r:embed="rId5"/>
          <a:stretch>
            <a:fillRect/>
          </a:stretch>
        </p:blipFill>
        <p:spPr>
          <a:xfrm>
            <a:off x="5474113" y="4223280"/>
            <a:ext cx="2482944" cy="2301785"/>
          </a:xfrm>
          <a:prstGeom prst="rect">
            <a:avLst/>
          </a:prstGeom>
        </p:spPr>
      </p:pic>
      <p:pic>
        <p:nvPicPr>
          <p:cNvPr id="12" name="Εικόνα 11">
            <a:extLst>
              <a:ext uri="{FF2B5EF4-FFF2-40B4-BE49-F238E27FC236}">
                <a16:creationId xmlns:a16="http://schemas.microsoft.com/office/drawing/2014/main" id="{63A2CB18-B8A4-4BFE-B777-3A3405783CE9}"/>
              </a:ext>
            </a:extLst>
          </p:cNvPr>
          <p:cNvPicPr>
            <a:picLocks noChangeAspect="1"/>
          </p:cNvPicPr>
          <p:nvPr/>
        </p:nvPicPr>
        <p:blipFill>
          <a:blip r:embed="rId6"/>
          <a:stretch>
            <a:fillRect/>
          </a:stretch>
        </p:blipFill>
        <p:spPr>
          <a:xfrm>
            <a:off x="7689730" y="1121676"/>
            <a:ext cx="1937867" cy="2885736"/>
          </a:xfrm>
          <a:prstGeom prst="rect">
            <a:avLst/>
          </a:prstGeom>
        </p:spPr>
      </p:pic>
      <p:pic>
        <p:nvPicPr>
          <p:cNvPr id="14" name="Εικόνα 13">
            <a:extLst>
              <a:ext uri="{FF2B5EF4-FFF2-40B4-BE49-F238E27FC236}">
                <a16:creationId xmlns:a16="http://schemas.microsoft.com/office/drawing/2014/main" id="{4BCCBC83-1314-458A-A49F-8E5C11146E80}"/>
              </a:ext>
            </a:extLst>
          </p:cNvPr>
          <p:cNvPicPr>
            <a:picLocks noChangeAspect="1"/>
          </p:cNvPicPr>
          <p:nvPr/>
        </p:nvPicPr>
        <p:blipFill>
          <a:blip r:embed="rId7"/>
          <a:stretch>
            <a:fillRect/>
          </a:stretch>
        </p:blipFill>
        <p:spPr>
          <a:xfrm>
            <a:off x="9947472" y="3830128"/>
            <a:ext cx="2042713" cy="2885737"/>
          </a:xfrm>
          <a:prstGeom prst="rect">
            <a:avLst/>
          </a:prstGeom>
        </p:spPr>
      </p:pic>
    </p:spTree>
    <p:extLst>
      <p:ext uri="{BB962C8B-B14F-4D97-AF65-F5344CB8AC3E}">
        <p14:creationId xmlns:p14="http://schemas.microsoft.com/office/powerpoint/2010/main" val="224186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D388387-C88C-4A78-AF1C-E810640CD079}"/>
              </a:ext>
            </a:extLst>
          </p:cNvPr>
          <p:cNvSpPr txBox="1"/>
          <p:nvPr/>
        </p:nvSpPr>
        <p:spPr>
          <a:xfrm>
            <a:off x="520505" y="478301"/>
            <a:ext cx="3207434" cy="677108"/>
          </a:xfrm>
          <a:prstGeom prst="rect">
            <a:avLst/>
          </a:prstGeom>
          <a:noFill/>
        </p:spPr>
        <p:txBody>
          <a:bodyPr wrap="square" rtlCol="0">
            <a:spAutoFit/>
          </a:bodyPr>
          <a:lstStyle/>
          <a:p>
            <a:r>
              <a:rPr lang="el-GR" sz="3800" i="1" u="sng" dirty="0">
                <a:latin typeface="Monotype Corsiva" panose="03010101010201010101" pitchFamily="66" charset="0"/>
              </a:rPr>
              <a:t>Εισαγωγή</a:t>
            </a:r>
          </a:p>
        </p:txBody>
      </p:sp>
      <p:sp>
        <p:nvSpPr>
          <p:cNvPr id="7" name="TextBox 6">
            <a:extLst>
              <a:ext uri="{FF2B5EF4-FFF2-40B4-BE49-F238E27FC236}">
                <a16:creationId xmlns:a16="http://schemas.microsoft.com/office/drawing/2014/main" id="{3365C1C3-12A9-4527-A9F0-2920075A57B7}"/>
              </a:ext>
            </a:extLst>
          </p:cNvPr>
          <p:cNvSpPr txBox="1"/>
          <p:nvPr/>
        </p:nvSpPr>
        <p:spPr>
          <a:xfrm>
            <a:off x="520505" y="1797784"/>
            <a:ext cx="11085342" cy="1631216"/>
          </a:xfrm>
          <a:prstGeom prst="rect">
            <a:avLst/>
          </a:prstGeom>
          <a:noFill/>
        </p:spPr>
        <p:txBody>
          <a:bodyPr wrap="square" rtlCol="0">
            <a:spAutoFit/>
          </a:bodyPr>
          <a:lstStyle/>
          <a:p>
            <a:r>
              <a:rPr lang="el-GR" sz="2500" dirty="0">
                <a:latin typeface="+mj-lt"/>
              </a:rPr>
              <a:t>Η Κηφισιάς είναι μια όμορφη περιοχή και έχει πολλούς σπουδαίους δημότες και κάποιους από αυτούς θα τους αναλύσουμε σήμερα οι οποίοι είναι οι: </a:t>
            </a:r>
            <a:r>
              <a:rPr lang="el-GR" sz="2500" b="1" dirty="0">
                <a:latin typeface="+mj-lt"/>
              </a:rPr>
              <a:t>η Πηνελόπη Δέλτα, ο Αντώνης Μπενάκης, Θεόδωρος Δηλιγιάννης, Χαρίλαος Τρικούπης, Παύλος Μελάς, Ιωάννης Μεταξάς.</a:t>
            </a:r>
          </a:p>
        </p:txBody>
      </p:sp>
    </p:spTree>
    <p:extLst>
      <p:ext uri="{BB962C8B-B14F-4D97-AF65-F5344CB8AC3E}">
        <p14:creationId xmlns:p14="http://schemas.microsoft.com/office/powerpoint/2010/main" val="190268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93F6E0-9661-4407-8F85-182E2D305304}"/>
              </a:ext>
            </a:extLst>
          </p:cNvPr>
          <p:cNvSpPr txBox="1"/>
          <p:nvPr/>
        </p:nvSpPr>
        <p:spPr>
          <a:xfrm>
            <a:off x="422029" y="604911"/>
            <a:ext cx="4811151" cy="584775"/>
          </a:xfrm>
          <a:prstGeom prst="rect">
            <a:avLst/>
          </a:prstGeom>
          <a:noFill/>
        </p:spPr>
        <p:txBody>
          <a:bodyPr wrap="square" rtlCol="0">
            <a:spAutoFit/>
          </a:bodyPr>
          <a:lstStyle/>
          <a:p>
            <a:r>
              <a:rPr lang="el-GR" sz="3200" i="1" u="sng" dirty="0">
                <a:latin typeface="Monotype Corsiva" panose="03010101010201010101" pitchFamily="66" charset="0"/>
              </a:rPr>
              <a:t>Πηνελόπη Δέλτα</a:t>
            </a:r>
          </a:p>
        </p:txBody>
      </p:sp>
      <p:sp>
        <p:nvSpPr>
          <p:cNvPr id="3" name="TextBox 2">
            <a:extLst>
              <a:ext uri="{FF2B5EF4-FFF2-40B4-BE49-F238E27FC236}">
                <a16:creationId xmlns:a16="http://schemas.microsoft.com/office/drawing/2014/main" id="{5B865FF3-2DFD-4A26-8355-89689CB4D01F}"/>
              </a:ext>
            </a:extLst>
          </p:cNvPr>
          <p:cNvSpPr txBox="1"/>
          <p:nvPr/>
        </p:nvSpPr>
        <p:spPr>
          <a:xfrm>
            <a:off x="422028" y="1361228"/>
            <a:ext cx="5415353" cy="5509200"/>
          </a:xfrm>
          <a:prstGeom prst="rect">
            <a:avLst/>
          </a:prstGeom>
          <a:noFill/>
        </p:spPr>
        <p:txBody>
          <a:bodyPr wrap="square" rtlCol="0">
            <a:spAutoFit/>
          </a:bodyPr>
          <a:lstStyle/>
          <a:p>
            <a:pPr marL="342900" indent="-342900" algn="just">
              <a:buFont typeface="Wingdings" panose="05000000000000000000" pitchFamily="2" charset="2"/>
              <a:buChar char="Ø"/>
            </a:pPr>
            <a:r>
              <a:rPr lang="el-GR" sz="2200" dirty="0">
                <a:latin typeface="+mj-lt"/>
              </a:rPr>
              <a:t>Η Πηνελόπη Δέλτα ήταν μία Ελληνίδα και ίσως η σημαντικότερη γυναικεία φυσιογνωμία στις κρίσιμες για τον Ελληνισμό πρώτες δεκαετίες του εικοστού αιώνα. </a:t>
            </a:r>
            <a:endParaRPr lang="en-US" sz="2200" dirty="0">
              <a:latin typeface="+mj-lt"/>
            </a:endParaRPr>
          </a:p>
          <a:p>
            <a:pPr marL="342900" indent="-342900" algn="just">
              <a:buFont typeface="Wingdings" panose="05000000000000000000" pitchFamily="2" charset="2"/>
              <a:buChar char="Ø"/>
            </a:pPr>
            <a:r>
              <a:rPr lang="el-GR" sz="2200" dirty="0">
                <a:latin typeface="+mj-lt"/>
              </a:rPr>
              <a:t>Η Πηνελόπη Δέλτα γεννήθηκε 24 Απριλίου 1874 και αυτοκτόνησε καθώς είχε προβλήματα με την υγεία της και όταν έμαθε την είδηση πως μπήκαν οι Γερμανοί στην Αθήνα πείρε την απόφαση να δώσει τέλος στη ζωή της στις 2 </a:t>
            </a:r>
            <a:r>
              <a:rPr lang="el-GR" sz="2200" dirty="0" err="1">
                <a:latin typeface="+mj-lt"/>
              </a:rPr>
              <a:t>Μαϊου</a:t>
            </a:r>
            <a:r>
              <a:rPr lang="el-GR" sz="2200" dirty="0">
                <a:latin typeface="+mj-lt"/>
              </a:rPr>
              <a:t> το 1941.</a:t>
            </a:r>
            <a:endParaRPr lang="en-US" sz="2200" dirty="0">
              <a:latin typeface="+mj-lt"/>
            </a:endParaRPr>
          </a:p>
          <a:p>
            <a:pPr marL="342900" indent="-342900" algn="just">
              <a:buFont typeface="Wingdings" panose="05000000000000000000" pitchFamily="2" charset="2"/>
              <a:buChar char="Ø"/>
            </a:pPr>
            <a:r>
              <a:rPr lang="el-GR" sz="2200" dirty="0">
                <a:latin typeface="+mj-lt"/>
              </a:rPr>
              <a:t>Επίσης η Πηνελόπη Δέλτα είναι κυρίως γνωστή για τα μυθιστορήματά της και μερικά από αυτά είναι: Στα μυστικά του βάλτου, Παραμύθι χωρίς όνομα, Μάγκας και </a:t>
            </a:r>
            <a:r>
              <a:rPr lang="el-GR" sz="2200" dirty="0" err="1">
                <a:latin typeface="+mj-lt"/>
              </a:rPr>
              <a:t>Τρελαντώνης</a:t>
            </a:r>
            <a:r>
              <a:rPr lang="el-GR" sz="2200" dirty="0">
                <a:latin typeface="Monotype Corsiva" panose="03010101010201010101" pitchFamily="66" charset="0"/>
              </a:rPr>
              <a:t>.</a:t>
            </a:r>
          </a:p>
        </p:txBody>
      </p:sp>
      <p:pic>
        <p:nvPicPr>
          <p:cNvPr id="5" name="Εικόνα 4">
            <a:extLst>
              <a:ext uri="{FF2B5EF4-FFF2-40B4-BE49-F238E27FC236}">
                <a16:creationId xmlns:a16="http://schemas.microsoft.com/office/drawing/2014/main" id="{4E9E6B27-9DCD-4240-A29B-5AB0350F0432}"/>
              </a:ext>
            </a:extLst>
          </p:cNvPr>
          <p:cNvPicPr>
            <a:picLocks noChangeAspect="1"/>
          </p:cNvPicPr>
          <p:nvPr/>
        </p:nvPicPr>
        <p:blipFill>
          <a:blip r:embed="rId2"/>
          <a:stretch>
            <a:fillRect/>
          </a:stretch>
        </p:blipFill>
        <p:spPr>
          <a:xfrm>
            <a:off x="6354618" y="1440874"/>
            <a:ext cx="5415353" cy="4987636"/>
          </a:xfrm>
          <a:prstGeom prst="rect">
            <a:avLst/>
          </a:prstGeom>
        </p:spPr>
      </p:pic>
    </p:spTree>
    <p:extLst>
      <p:ext uri="{BB962C8B-B14F-4D97-AF65-F5344CB8AC3E}">
        <p14:creationId xmlns:p14="http://schemas.microsoft.com/office/powerpoint/2010/main" val="75065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CA3D88-0DA3-4335-A705-58DA5F3614B6}"/>
              </a:ext>
            </a:extLst>
          </p:cNvPr>
          <p:cNvSpPr txBox="1"/>
          <p:nvPr/>
        </p:nvSpPr>
        <p:spPr>
          <a:xfrm>
            <a:off x="323556" y="337625"/>
            <a:ext cx="4234375" cy="584775"/>
          </a:xfrm>
          <a:prstGeom prst="rect">
            <a:avLst/>
          </a:prstGeom>
          <a:noFill/>
        </p:spPr>
        <p:txBody>
          <a:bodyPr wrap="square" rtlCol="0">
            <a:spAutoFit/>
          </a:bodyPr>
          <a:lstStyle/>
          <a:p>
            <a:r>
              <a:rPr lang="el-GR" sz="3200" i="1" u="sng" dirty="0">
                <a:latin typeface="Monotype Corsiva" panose="03010101010201010101" pitchFamily="66" charset="0"/>
              </a:rPr>
              <a:t>Αντώνης Μπενάκης</a:t>
            </a:r>
          </a:p>
        </p:txBody>
      </p:sp>
      <p:sp>
        <p:nvSpPr>
          <p:cNvPr id="3" name="TextBox 2">
            <a:extLst>
              <a:ext uri="{FF2B5EF4-FFF2-40B4-BE49-F238E27FC236}">
                <a16:creationId xmlns:a16="http://schemas.microsoft.com/office/drawing/2014/main" id="{1E6D6F79-E437-4392-A65B-1A38DE7D625A}"/>
              </a:ext>
            </a:extLst>
          </p:cNvPr>
          <p:cNvSpPr txBox="1"/>
          <p:nvPr/>
        </p:nvSpPr>
        <p:spPr>
          <a:xfrm>
            <a:off x="323556" y="1182231"/>
            <a:ext cx="6049109" cy="5170646"/>
          </a:xfrm>
          <a:prstGeom prst="rect">
            <a:avLst/>
          </a:prstGeom>
          <a:noFill/>
        </p:spPr>
        <p:txBody>
          <a:bodyPr wrap="square" rtlCol="0">
            <a:spAutoFit/>
          </a:bodyPr>
          <a:lstStyle/>
          <a:p>
            <a:r>
              <a:rPr lang="el-GR" sz="2200" dirty="0">
                <a:latin typeface="+mj-lt"/>
              </a:rPr>
              <a:t>Ο Αντώνης Μπενάκης ήταν επιχειρηματίας, εθνικός ευεργέτης, πολιτικός και ιδρυτής του Μουσείου Μπενάκη. Ήταν επίσης αδερφός της Πηνελόπης Δέλτα η οποία έχει γράψει ένα γνωστό βιβλίο τον </a:t>
            </a:r>
            <a:r>
              <a:rPr lang="el-GR" sz="2200" dirty="0" err="1">
                <a:latin typeface="+mj-lt"/>
              </a:rPr>
              <a:t>Τρελαντώνη</a:t>
            </a:r>
            <a:r>
              <a:rPr lang="el-GR" sz="2200" dirty="0">
                <a:latin typeface="+mj-lt"/>
              </a:rPr>
              <a:t> που είναι βασισμένο στα παιδικά του χρόνια. Γεννήθηκε το 1873 και απεβίωσε στις 31 </a:t>
            </a:r>
            <a:r>
              <a:rPr lang="el-GR" sz="2200" dirty="0" err="1">
                <a:latin typeface="+mj-lt"/>
              </a:rPr>
              <a:t>Μαϊου</a:t>
            </a:r>
            <a:r>
              <a:rPr lang="el-GR" sz="2200" dirty="0">
                <a:latin typeface="+mj-lt"/>
              </a:rPr>
              <a:t> το 1954. Τη διοίκηση του οικογενειακού εμπορικού οίκου την ανέλαβε ο Αντώνης Μπενάκης από το 1911-1926. Παράλληλα ανέλαβε για μικρό χρονικό διάστημα υπουργός οικονομικών στη κυβέρνηση του Βενιζέλου. Κατά τη διάρκεια της ζωής του έκανε πολλές δωρεές μεταξύ των οποίων αρκετές προς την ελληνική κοινότητα και τον πανελλήνιο σύλλογο Αλεξάνδρειας του οποίου ήτανε και πρόεδρος</a:t>
            </a:r>
          </a:p>
        </p:txBody>
      </p:sp>
      <p:pic>
        <p:nvPicPr>
          <p:cNvPr id="5" name="Εικόνα 4">
            <a:extLst>
              <a:ext uri="{FF2B5EF4-FFF2-40B4-BE49-F238E27FC236}">
                <a16:creationId xmlns:a16="http://schemas.microsoft.com/office/drawing/2014/main" id="{5C6936F5-45A3-4945-BD0C-8D5AEDFFC987}"/>
              </a:ext>
            </a:extLst>
          </p:cNvPr>
          <p:cNvPicPr>
            <a:picLocks noChangeAspect="1"/>
          </p:cNvPicPr>
          <p:nvPr/>
        </p:nvPicPr>
        <p:blipFill>
          <a:blip r:embed="rId2"/>
          <a:stretch>
            <a:fillRect/>
          </a:stretch>
        </p:blipFill>
        <p:spPr>
          <a:xfrm>
            <a:off x="7489360" y="695401"/>
            <a:ext cx="3764793" cy="5657476"/>
          </a:xfrm>
          <a:prstGeom prst="rect">
            <a:avLst/>
          </a:prstGeom>
        </p:spPr>
      </p:pic>
    </p:spTree>
    <p:extLst>
      <p:ext uri="{BB962C8B-B14F-4D97-AF65-F5344CB8AC3E}">
        <p14:creationId xmlns:p14="http://schemas.microsoft.com/office/powerpoint/2010/main" val="4189095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0754A6-28D6-4928-8CA0-E4E7ACF772E5}"/>
              </a:ext>
            </a:extLst>
          </p:cNvPr>
          <p:cNvSpPr txBox="1"/>
          <p:nvPr/>
        </p:nvSpPr>
        <p:spPr>
          <a:xfrm>
            <a:off x="379828" y="253218"/>
            <a:ext cx="5416061" cy="584775"/>
          </a:xfrm>
          <a:prstGeom prst="rect">
            <a:avLst/>
          </a:prstGeom>
          <a:noFill/>
        </p:spPr>
        <p:txBody>
          <a:bodyPr wrap="square" rtlCol="0">
            <a:spAutoFit/>
          </a:bodyPr>
          <a:lstStyle/>
          <a:p>
            <a:r>
              <a:rPr lang="el-GR" sz="3200" i="1" u="sng" dirty="0">
                <a:latin typeface="Monotype Corsiva" panose="03010101010201010101" pitchFamily="66" charset="0"/>
              </a:rPr>
              <a:t>Θεόδωρος Δηλιγιάννης</a:t>
            </a:r>
          </a:p>
        </p:txBody>
      </p:sp>
      <p:sp>
        <p:nvSpPr>
          <p:cNvPr id="3" name="TextBox 2">
            <a:extLst>
              <a:ext uri="{FF2B5EF4-FFF2-40B4-BE49-F238E27FC236}">
                <a16:creationId xmlns:a16="http://schemas.microsoft.com/office/drawing/2014/main" id="{F5ACD82A-2AD7-47DE-A5CF-DFF217230D88}"/>
              </a:ext>
            </a:extLst>
          </p:cNvPr>
          <p:cNvSpPr txBox="1"/>
          <p:nvPr/>
        </p:nvSpPr>
        <p:spPr>
          <a:xfrm>
            <a:off x="379828" y="1154327"/>
            <a:ext cx="5984027" cy="2123658"/>
          </a:xfrm>
          <a:prstGeom prst="rect">
            <a:avLst/>
          </a:prstGeom>
          <a:noFill/>
        </p:spPr>
        <p:txBody>
          <a:bodyPr wrap="square" rtlCol="0">
            <a:spAutoFit/>
          </a:bodyPr>
          <a:lstStyle/>
          <a:p>
            <a:pPr marL="342900" indent="-342900">
              <a:buFont typeface="Wingdings" panose="05000000000000000000" pitchFamily="2" charset="2"/>
              <a:buChar char="Ø"/>
            </a:pPr>
            <a:r>
              <a:rPr lang="el-GR" sz="2200" dirty="0">
                <a:latin typeface="+mj-lt"/>
              </a:rPr>
              <a:t>Ο Θεόδωρος Δηλιγιάννης ήταν Έλληνας νομικός και πολιτικός, βουλευτής, υπουργός σε αρκετές κυβερνήσεις και 5 φορές πρωθυπουργός της Ελλάδας. </a:t>
            </a:r>
            <a:endParaRPr lang="en-US" sz="2200" dirty="0">
              <a:latin typeface="+mj-lt"/>
            </a:endParaRPr>
          </a:p>
          <a:p>
            <a:pPr marL="342900" indent="-342900">
              <a:buFont typeface="Wingdings" panose="05000000000000000000" pitchFamily="2" charset="2"/>
              <a:buChar char="Ø"/>
            </a:pPr>
            <a:r>
              <a:rPr lang="el-GR" sz="2200" dirty="0">
                <a:latin typeface="+mj-lt"/>
              </a:rPr>
              <a:t>Γεννήθηκε τον Ιανουάριο του 1820 και δολοφονήθηκε στις 31 Μαΐου το 1905</a:t>
            </a:r>
          </a:p>
        </p:txBody>
      </p:sp>
      <p:pic>
        <p:nvPicPr>
          <p:cNvPr id="5" name="Εικόνα 4">
            <a:extLst>
              <a:ext uri="{FF2B5EF4-FFF2-40B4-BE49-F238E27FC236}">
                <a16:creationId xmlns:a16="http://schemas.microsoft.com/office/drawing/2014/main" id="{8EEDB2C2-C99F-4352-BBA8-17BE92128EF4}"/>
              </a:ext>
            </a:extLst>
          </p:cNvPr>
          <p:cNvPicPr>
            <a:picLocks noChangeAspect="1"/>
          </p:cNvPicPr>
          <p:nvPr/>
        </p:nvPicPr>
        <p:blipFill>
          <a:blip r:embed="rId2"/>
          <a:stretch>
            <a:fillRect/>
          </a:stretch>
        </p:blipFill>
        <p:spPr>
          <a:xfrm>
            <a:off x="6831184" y="690084"/>
            <a:ext cx="4605850" cy="5477831"/>
          </a:xfrm>
          <a:prstGeom prst="rect">
            <a:avLst/>
          </a:prstGeom>
        </p:spPr>
      </p:pic>
    </p:spTree>
    <p:extLst>
      <p:ext uri="{BB962C8B-B14F-4D97-AF65-F5344CB8AC3E}">
        <p14:creationId xmlns:p14="http://schemas.microsoft.com/office/powerpoint/2010/main" val="428584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AD5DCA-916E-4209-A46C-1493D690D388}"/>
              </a:ext>
            </a:extLst>
          </p:cNvPr>
          <p:cNvSpPr txBox="1"/>
          <p:nvPr/>
        </p:nvSpPr>
        <p:spPr>
          <a:xfrm>
            <a:off x="464233" y="337624"/>
            <a:ext cx="4829908" cy="584775"/>
          </a:xfrm>
          <a:prstGeom prst="rect">
            <a:avLst/>
          </a:prstGeom>
          <a:noFill/>
        </p:spPr>
        <p:txBody>
          <a:bodyPr wrap="square" rtlCol="0">
            <a:spAutoFit/>
          </a:bodyPr>
          <a:lstStyle/>
          <a:p>
            <a:r>
              <a:rPr lang="el-GR" sz="3200" i="1" u="sng" dirty="0">
                <a:latin typeface="Monotype Corsiva" panose="03010101010201010101" pitchFamily="66" charset="0"/>
              </a:rPr>
              <a:t>Χαρίλαος Τρικούπης </a:t>
            </a:r>
          </a:p>
        </p:txBody>
      </p:sp>
      <p:sp>
        <p:nvSpPr>
          <p:cNvPr id="3" name="TextBox 2">
            <a:extLst>
              <a:ext uri="{FF2B5EF4-FFF2-40B4-BE49-F238E27FC236}">
                <a16:creationId xmlns:a16="http://schemas.microsoft.com/office/drawing/2014/main" id="{B78AEB76-0D43-4C27-935A-810AE0CA5EF7}"/>
              </a:ext>
            </a:extLst>
          </p:cNvPr>
          <p:cNvSpPr txBox="1"/>
          <p:nvPr/>
        </p:nvSpPr>
        <p:spPr>
          <a:xfrm>
            <a:off x="464233" y="965009"/>
            <a:ext cx="6682155" cy="3139321"/>
          </a:xfrm>
          <a:prstGeom prst="rect">
            <a:avLst/>
          </a:prstGeom>
          <a:noFill/>
        </p:spPr>
        <p:txBody>
          <a:bodyPr wrap="square" rtlCol="0">
            <a:spAutoFit/>
          </a:bodyPr>
          <a:lstStyle/>
          <a:p>
            <a:pPr marL="342900" indent="-342900">
              <a:buFont typeface="Wingdings" panose="05000000000000000000" pitchFamily="2" charset="2"/>
              <a:buChar char="Ø"/>
            </a:pPr>
            <a:r>
              <a:rPr lang="el-GR" sz="2200" dirty="0">
                <a:latin typeface="+mj-lt"/>
              </a:rPr>
              <a:t>Ο Χαρίλαος Τρικούπης ήταν Έλληνας διπλωμάτης, πολιτικός και πρωθυπουργός. Ο Τρικούπη ήταν πολιτικός στην Ελλάδα επί 19 χρόνια από το 1875-1894. Έγινε πρωθυπουργός συνολικά 7 φορές και κυβέρνησε την χώρα για σχεδόν 10 χρόνια.</a:t>
            </a:r>
            <a:endParaRPr lang="en-US" sz="2200" dirty="0">
              <a:latin typeface="+mj-lt"/>
            </a:endParaRPr>
          </a:p>
          <a:p>
            <a:pPr marL="342900" indent="-342900">
              <a:buFont typeface="Wingdings" panose="05000000000000000000" pitchFamily="2" charset="2"/>
              <a:buChar char="Ø"/>
            </a:pPr>
            <a:r>
              <a:rPr lang="el-GR" sz="2200" dirty="0">
                <a:latin typeface="+mj-lt"/>
              </a:rPr>
              <a:t> Επιπρόσθετα ένας δρόμος η Χαριλάου Τρικούπη είναι ονομασμένος από το όνομα του. </a:t>
            </a:r>
            <a:endParaRPr lang="en-US" sz="2200" dirty="0">
              <a:latin typeface="+mj-lt"/>
            </a:endParaRPr>
          </a:p>
          <a:p>
            <a:pPr marL="342900" indent="-342900">
              <a:buFont typeface="Wingdings" panose="05000000000000000000" pitchFamily="2" charset="2"/>
              <a:buChar char="Ø"/>
            </a:pPr>
            <a:r>
              <a:rPr lang="el-GR" sz="2200" dirty="0">
                <a:latin typeface="+mj-lt"/>
              </a:rPr>
              <a:t>Γεννήθηκε 11 Ιουλίου του 1832 και πέθανε 30 Μαρτίου του 1896.</a:t>
            </a:r>
            <a:endParaRPr lang="en-US" sz="2200" dirty="0">
              <a:latin typeface="+mj-lt"/>
            </a:endParaRPr>
          </a:p>
        </p:txBody>
      </p:sp>
      <p:pic>
        <p:nvPicPr>
          <p:cNvPr id="5" name="Εικόνα 4">
            <a:extLst>
              <a:ext uri="{FF2B5EF4-FFF2-40B4-BE49-F238E27FC236}">
                <a16:creationId xmlns:a16="http://schemas.microsoft.com/office/drawing/2014/main" id="{2D04FE2E-247A-41AA-8EDB-210554D0C3DA}"/>
              </a:ext>
            </a:extLst>
          </p:cNvPr>
          <p:cNvPicPr>
            <a:picLocks noChangeAspect="1"/>
          </p:cNvPicPr>
          <p:nvPr/>
        </p:nvPicPr>
        <p:blipFill>
          <a:blip r:embed="rId2"/>
          <a:stretch>
            <a:fillRect/>
          </a:stretch>
        </p:blipFill>
        <p:spPr>
          <a:xfrm>
            <a:off x="7850213" y="614646"/>
            <a:ext cx="3877554" cy="5628707"/>
          </a:xfrm>
          <a:prstGeom prst="rect">
            <a:avLst/>
          </a:prstGeom>
        </p:spPr>
      </p:pic>
    </p:spTree>
    <p:extLst>
      <p:ext uri="{BB962C8B-B14F-4D97-AF65-F5344CB8AC3E}">
        <p14:creationId xmlns:p14="http://schemas.microsoft.com/office/powerpoint/2010/main" val="370442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4C1811-E81E-4939-A134-3AFD649502F2}"/>
              </a:ext>
            </a:extLst>
          </p:cNvPr>
          <p:cNvSpPr txBox="1"/>
          <p:nvPr/>
        </p:nvSpPr>
        <p:spPr>
          <a:xfrm>
            <a:off x="450167" y="323557"/>
            <a:ext cx="3559126" cy="584775"/>
          </a:xfrm>
          <a:prstGeom prst="rect">
            <a:avLst/>
          </a:prstGeom>
          <a:noFill/>
        </p:spPr>
        <p:txBody>
          <a:bodyPr wrap="square" rtlCol="0">
            <a:spAutoFit/>
          </a:bodyPr>
          <a:lstStyle/>
          <a:p>
            <a:r>
              <a:rPr lang="el-GR" sz="3200" i="1" u="sng" dirty="0">
                <a:latin typeface="Monotype Corsiva" panose="03010101010201010101" pitchFamily="66" charset="0"/>
              </a:rPr>
              <a:t>Παύλος Μελάς </a:t>
            </a:r>
          </a:p>
        </p:txBody>
      </p:sp>
      <p:sp>
        <p:nvSpPr>
          <p:cNvPr id="3" name="TextBox 2">
            <a:extLst>
              <a:ext uri="{FF2B5EF4-FFF2-40B4-BE49-F238E27FC236}">
                <a16:creationId xmlns:a16="http://schemas.microsoft.com/office/drawing/2014/main" id="{39D6E21A-982E-497C-B81D-C54DF548A30F}"/>
              </a:ext>
            </a:extLst>
          </p:cNvPr>
          <p:cNvSpPr txBox="1"/>
          <p:nvPr/>
        </p:nvSpPr>
        <p:spPr>
          <a:xfrm>
            <a:off x="450166" y="1146640"/>
            <a:ext cx="5396451" cy="5509200"/>
          </a:xfrm>
          <a:prstGeom prst="rect">
            <a:avLst/>
          </a:prstGeom>
          <a:noFill/>
        </p:spPr>
        <p:txBody>
          <a:bodyPr wrap="square" rtlCol="0">
            <a:spAutoFit/>
          </a:bodyPr>
          <a:lstStyle/>
          <a:p>
            <a:pPr marL="342900" indent="-342900" algn="just">
              <a:buFont typeface="Wingdings" panose="05000000000000000000" pitchFamily="2" charset="2"/>
              <a:buChar char="Ø"/>
            </a:pPr>
            <a:r>
              <a:rPr lang="el-GR" sz="2200" dirty="0">
                <a:latin typeface="+mj-lt"/>
              </a:rPr>
              <a:t>Ο Παύλος Μελάς ήταν Έλληνας στρατιωτικός, αξιωματικός πυροβολικού του Ελληνικού στρατού. </a:t>
            </a:r>
            <a:endParaRPr lang="en-US" sz="2200" dirty="0">
              <a:latin typeface="+mj-lt"/>
            </a:endParaRPr>
          </a:p>
          <a:p>
            <a:pPr marL="342900" indent="-342900" algn="just">
              <a:buFont typeface="Wingdings" panose="05000000000000000000" pitchFamily="2" charset="2"/>
              <a:buChar char="Ø"/>
            </a:pPr>
            <a:r>
              <a:rPr lang="el-GR" sz="2200" dirty="0">
                <a:latin typeface="+mj-lt"/>
              </a:rPr>
              <a:t>Γεννήθηκε στη Μασσαλία στις 29 Μαρτίου του 1870 αλλά μετακόμισε στην Αθήνα 4 χρόνια αργότερα και άφησε την τελευταία του ανάσα στις 13 Οκτωβρίου το 1904.</a:t>
            </a:r>
            <a:endParaRPr lang="en-US" sz="2200" dirty="0">
              <a:latin typeface="+mj-lt"/>
            </a:endParaRPr>
          </a:p>
          <a:p>
            <a:pPr marL="342900" indent="-342900" algn="just">
              <a:buFont typeface="Wingdings" panose="05000000000000000000" pitchFamily="2" charset="2"/>
              <a:buChar char="Ø"/>
            </a:pPr>
            <a:r>
              <a:rPr lang="el-GR" sz="2200" dirty="0">
                <a:latin typeface="+mj-lt"/>
              </a:rPr>
              <a:t> Φοίτησε στη σχολή </a:t>
            </a:r>
            <a:r>
              <a:rPr lang="el-GR" sz="2200" dirty="0" err="1">
                <a:latin typeface="+mj-lt"/>
              </a:rPr>
              <a:t>Ευελπίδων</a:t>
            </a:r>
            <a:r>
              <a:rPr lang="el-GR" sz="2200" dirty="0">
                <a:latin typeface="+mj-lt"/>
              </a:rPr>
              <a:t> και παντρεύτηκε την Ναταλία Δραγούμη. Στην Εθνική Εταιρεία ο Μέλας ήταν δραστήριο μέλος μίας μυστικής οργάνωσης που είχε σκοπό την ενδυνάμωση του Εθνικού φρονήματος και την απελευθέρωση των υπόδουλων Ελλήνων στη Μακεδονία και έπαιξε αρνητικό ρόλο στον Ελληνοτουρκικό πόλεμο του 1897.</a:t>
            </a:r>
          </a:p>
        </p:txBody>
      </p:sp>
      <p:pic>
        <p:nvPicPr>
          <p:cNvPr id="5" name="Εικόνα 4">
            <a:extLst>
              <a:ext uri="{FF2B5EF4-FFF2-40B4-BE49-F238E27FC236}">
                <a16:creationId xmlns:a16="http://schemas.microsoft.com/office/drawing/2014/main" id="{F3A9EA09-DF10-43C3-9F4C-71AE916976B1}"/>
              </a:ext>
            </a:extLst>
          </p:cNvPr>
          <p:cNvPicPr>
            <a:picLocks noChangeAspect="1"/>
          </p:cNvPicPr>
          <p:nvPr/>
        </p:nvPicPr>
        <p:blipFill>
          <a:blip r:embed="rId2"/>
          <a:stretch>
            <a:fillRect/>
          </a:stretch>
        </p:blipFill>
        <p:spPr>
          <a:xfrm>
            <a:off x="7544534" y="519751"/>
            <a:ext cx="3874182" cy="6026506"/>
          </a:xfrm>
          <a:prstGeom prst="rect">
            <a:avLst/>
          </a:prstGeom>
        </p:spPr>
      </p:pic>
    </p:spTree>
    <p:extLst>
      <p:ext uri="{BB962C8B-B14F-4D97-AF65-F5344CB8AC3E}">
        <p14:creationId xmlns:p14="http://schemas.microsoft.com/office/powerpoint/2010/main" val="1429874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B7D3E5-ECC9-4FDD-8AC1-C503854AB65A}"/>
              </a:ext>
            </a:extLst>
          </p:cNvPr>
          <p:cNvSpPr txBox="1"/>
          <p:nvPr/>
        </p:nvSpPr>
        <p:spPr>
          <a:xfrm>
            <a:off x="422031" y="326035"/>
            <a:ext cx="3460652" cy="584775"/>
          </a:xfrm>
          <a:prstGeom prst="rect">
            <a:avLst/>
          </a:prstGeom>
          <a:noFill/>
        </p:spPr>
        <p:txBody>
          <a:bodyPr wrap="square" rtlCol="0">
            <a:spAutoFit/>
          </a:bodyPr>
          <a:lstStyle/>
          <a:p>
            <a:r>
              <a:rPr lang="el-GR" sz="3200" i="1" u="sng" dirty="0">
                <a:latin typeface="Monotype Corsiva" panose="03010101010201010101" pitchFamily="66" charset="0"/>
              </a:rPr>
              <a:t>Ιωάννης Μεταξάς </a:t>
            </a:r>
          </a:p>
        </p:txBody>
      </p:sp>
      <p:sp>
        <p:nvSpPr>
          <p:cNvPr id="3" name="TextBox 2">
            <a:extLst>
              <a:ext uri="{FF2B5EF4-FFF2-40B4-BE49-F238E27FC236}">
                <a16:creationId xmlns:a16="http://schemas.microsoft.com/office/drawing/2014/main" id="{2B7A2513-BD62-4E93-AE92-2563EF98AE3F}"/>
              </a:ext>
            </a:extLst>
          </p:cNvPr>
          <p:cNvSpPr txBox="1"/>
          <p:nvPr/>
        </p:nvSpPr>
        <p:spPr>
          <a:xfrm>
            <a:off x="422031" y="1164030"/>
            <a:ext cx="6372664" cy="4832092"/>
          </a:xfrm>
          <a:prstGeom prst="rect">
            <a:avLst/>
          </a:prstGeom>
          <a:noFill/>
        </p:spPr>
        <p:txBody>
          <a:bodyPr wrap="square" rtlCol="0">
            <a:spAutoFit/>
          </a:bodyPr>
          <a:lstStyle/>
          <a:p>
            <a:pPr marL="342900" indent="-342900" algn="just">
              <a:buFont typeface="Wingdings" panose="05000000000000000000" pitchFamily="2" charset="2"/>
              <a:buChar char="Ø"/>
            </a:pPr>
            <a:r>
              <a:rPr lang="el-GR" sz="2200" dirty="0">
                <a:latin typeface="+mj-lt"/>
              </a:rPr>
              <a:t>Ο Ιωάννης Μεταξάς ήταν Έλληνας πολιτικός, στρατιωτικός και δικτάτορας. Ως αξιωματικός του Ελληνικού στρατού έλαβε μέρος στους Βαλκανικούς Πολέμους. </a:t>
            </a:r>
          </a:p>
          <a:p>
            <a:pPr marL="342900" indent="-342900" algn="just">
              <a:buFont typeface="Wingdings" panose="05000000000000000000" pitchFamily="2" charset="2"/>
              <a:buChar char="Ø"/>
            </a:pPr>
            <a:r>
              <a:rPr lang="el-GR" sz="2200" dirty="0">
                <a:latin typeface="+mj-lt"/>
              </a:rPr>
              <a:t>Γεννήθηκε στις 12 Απριλίου του 1871 και πέθανε στις 29 Ιανουαρίου το 1941. </a:t>
            </a:r>
          </a:p>
          <a:p>
            <a:pPr marL="342900" indent="-342900" algn="just">
              <a:buFont typeface="Wingdings" panose="05000000000000000000" pitchFamily="2" charset="2"/>
              <a:buChar char="Ø"/>
            </a:pPr>
            <a:r>
              <a:rPr lang="el-GR" sz="2200" dirty="0">
                <a:latin typeface="+mj-lt"/>
              </a:rPr>
              <a:t>Το 1936 κατόπιν διαφόρων συγκυριών, διορίστηκε από τον βασιλιά Γεώργιο πρωθυπουργός της Ελλάδας. Κυβέρνησε έως τον θάνατο του τον Ιανουάριο 1941.</a:t>
            </a:r>
          </a:p>
          <a:p>
            <a:pPr marL="342900" indent="-342900" algn="just">
              <a:buFont typeface="Wingdings" panose="05000000000000000000" pitchFamily="2" charset="2"/>
              <a:buChar char="Ø"/>
            </a:pPr>
            <a:r>
              <a:rPr lang="el-GR" sz="2200" dirty="0">
                <a:latin typeface="+mj-lt"/>
              </a:rPr>
              <a:t> Ο Μεταξάς έμεινε στην ιστορία για την απόρριψη του Ιταλικού τελεσίγραφου της 28ης Οκτωβρίου του 1940 που επιδόθηκε από τον Ιταλό πρεσβευτή </a:t>
            </a:r>
            <a:r>
              <a:rPr lang="el-GR" sz="2200" dirty="0" err="1">
                <a:latin typeface="+mj-lt"/>
              </a:rPr>
              <a:t>Εμμανουέλε</a:t>
            </a:r>
            <a:r>
              <a:rPr lang="el-GR" sz="2200" dirty="0">
                <a:latin typeface="+mj-lt"/>
              </a:rPr>
              <a:t> </a:t>
            </a:r>
            <a:r>
              <a:rPr lang="el-GR" sz="2200" dirty="0" err="1">
                <a:latin typeface="+mj-lt"/>
              </a:rPr>
              <a:t>Γκράτσι</a:t>
            </a:r>
            <a:r>
              <a:rPr lang="el-GR" sz="2200" dirty="0">
                <a:latin typeface="+mj-lt"/>
              </a:rPr>
              <a:t> στο σπίτι του στην Κηφισιά.</a:t>
            </a:r>
          </a:p>
        </p:txBody>
      </p:sp>
      <p:pic>
        <p:nvPicPr>
          <p:cNvPr id="5" name="Εικόνα 4">
            <a:extLst>
              <a:ext uri="{FF2B5EF4-FFF2-40B4-BE49-F238E27FC236}">
                <a16:creationId xmlns:a16="http://schemas.microsoft.com/office/drawing/2014/main" id="{E7A67BB9-19F1-4F47-A9C4-A05ECD5D76A4}"/>
              </a:ext>
            </a:extLst>
          </p:cNvPr>
          <p:cNvPicPr>
            <a:picLocks noChangeAspect="1"/>
          </p:cNvPicPr>
          <p:nvPr/>
        </p:nvPicPr>
        <p:blipFill>
          <a:blip r:embed="rId2"/>
          <a:stretch>
            <a:fillRect/>
          </a:stretch>
        </p:blipFill>
        <p:spPr>
          <a:xfrm>
            <a:off x="7760347" y="717454"/>
            <a:ext cx="3892721" cy="4861060"/>
          </a:xfrm>
          <a:prstGeom prst="rect">
            <a:avLst/>
          </a:prstGeom>
        </p:spPr>
      </p:pic>
    </p:spTree>
    <p:extLst>
      <p:ext uri="{BB962C8B-B14F-4D97-AF65-F5344CB8AC3E}">
        <p14:creationId xmlns:p14="http://schemas.microsoft.com/office/powerpoint/2010/main" val="2756283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5E3A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8116E6-9B27-4F1E-959A-0826839E5069}"/>
              </a:ext>
            </a:extLst>
          </p:cNvPr>
          <p:cNvSpPr txBox="1"/>
          <p:nvPr/>
        </p:nvSpPr>
        <p:spPr>
          <a:xfrm>
            <a:off x="5294142" y="2013930"/>
            <a:ext cx="2335236" cy="861774"/>
          </a:xfrm>
          <a:prstGeom prst="rect">
            <a:avLst/>
          </a:prstGeom>
          <a:noFill/>
        </p:spPr>
        <p:txBody>
          <a:bodyPr wrap="square" rtlCol="0">
            <a:spAutoFit/>
          </a:bodyPr>
          <a:lstStyle/>
          <a:p>
            <a:r>
              <a:rPr lang="el-GR" sz="5000" u="sng" dirty="0">
                <a:latin typeface="Monotype Corsiva" panose="03010101010201010101" pitchFamily="66" charset="0"/>
              </a:rPr>
              <a:t>Τέλος</a:t>
            </a:r>
          </a:p>
        </p:txBody>
      </p:sp>
      <p:sp>
        <p:nvSpPr>
          <p:cNvPr id="3" name="TextBox 2">
            <a:extLst>
              <a:ext uri="{FF2B5EF4-FFF2-40B4-BE49-F238E27FC236}">
                <a16:creationId xmlns:a16="http://schemas.microsoft.com/office/drawing/2014/main" id="{74F6F8D5-4C12-4A0E-8176-2DD2DEDA2BD0}"/>
              </a:ext>
            </a:extLst>
          </p:cNvPr>
          <p:cNvSpPr txBox="1"/>
          <p:nvPr/>
        </p:nvSpPr>
        <p:spPr>
          <a:xfrm>
            <a:off x="0" y="3534013"/>
            <a:ext cx="7437121" cy="3323987"/>
          </a:xfrm>
          <a:prstGeom prst="rect">
            <a:avLst/>
          </a:prstGeom>
          <a:noFill/>
        </p:spPr>
        <p:txBody>
          <a:bodyPr wrap="square" rtlCol="0">
            <a:spAutoFit/>
          </a:bodyPr>
          <a:lstStyle/>
          <a:p>
            <a:pPr marL="285750" indent="-285750">
              <a:buFont typeface="Arial" panose="020B0604020202020204" pitchFamily="34" charset="0"/>
              <a:buChar char="•"/>
            </a:pPr>
            <a:r>
              <a:rPr lang="el-GR" sz="3000" dirty="0" err="1"/>
              <a:t>Ερριέτα</a:t>
            </a:r>
            <a:r>
              <a:rPr lang="el-GR" sz="3000" dirty="0"/>
              <a:t> Στάθη</a:t>
            </a:r>
          </a:p>
          <a:p>
            <a:pPr marL="285750" indent="-285750">
              <a:buFont typeface="Arial" panose="020B0604020202020204" pitchFamily="34" charset="0"/>
              <a:buChar char="•"/>
            </a:pPr>
            <a:r>
              <a:rPr lang="el-GR" sz="3000" dirty="0" err="1"/>
              <a:t>Μαριτίνα</a:t>
            </a:r>
            <a:r>
              <a:rPr lang="el-GR" sz="3000" dirty="0"/>
              <a:t> Στάθη</a:t>
            </a:r>
          </a:p>
          <a:p>
            <a:pPr marL="285750" indent="-285750">
              <a:buFont typeface="Arial" panose="020B0604020202020204" pitchFamily="34" charset="0"/>
              <a:buChar char="•"/>
            </a:pPr>
            <a:r>
              <a:rPr lang="el-GR" sz="3000" dirty="0"/>
              <a:t>Κωνσταντίνος Νομικός</a:t>
            </a:r>
          </a:p>
          <a:p>
            <a:pPr marL="285750" indent="-285750">
              <a:buFont typeface="Arial" panose="020B0604020202020204" pitchFamily="34" charset="0"/>
              <a:buChar char="•"/>
            </a:pPr>
            <a:r>
              <a:rPr lang="el-GR" sz="3000" dirty="0"/>
              <a:t>Γιώργης </a:t>
            </a:r>
            <a:r>
              <a:rPr lang="el-GR" sz="3000" dirty="0" err="1"/>
              <a:t>Ραδίτσας</a:t>
            </a:r>
            <a:endParaRPr lang="el-GR" sz="3000" dirty="0"/>
          </a:p>
          <a:p>
            <a:endParaRPr lang="el-GR" sz="3000" dirty="0"/>
          </a:p>
          <a:p>
            <a:r>
              <a:rPr lang="el-GR" sz="3000" i="1" u="sng" dirty="0"/>
              <a:t>Τάξη:</a:t>
            </a:r>
            <a:r>
              <a:rPr lang="el-GR" sz="3000" dirty="0"/>
              <a:t> Β3</a:t>
            </a:r>
          </a:p>
          <a:p>
            <a:r>
              <a:rPr lang="el-GR" sz="3000" i="1" u="sng" dirty="0"/>
              <a:t>Σχολικό ‘</a:t>
            </a:r>
            <a:r>
              <a:rPr lang="el-GR" sz="3000" i="1" u="sng" dirty="0" err="1"/>
              <a:t>Ετος</a:t>
            </a:r>
            <a:r>
              <a:rPr lang="el-GR" sz="3000" i="1" u="sng" dirty="0"/>
              <a:t>:</a:t>
            </a:r>
            <a:r>
              <a:rPr lang="el-GR" sz="3000" dirty="0"/>
              <a:t> 2021-2022</a:t>
            </a:r>
          </a:p>
        </p:txBody>
      </p:sp>
    </p:spTree>
    <p:extLst>
      <p:ext uri="{BB962C8B-B14F-4D97-AF65-F5344CB8AC3E}">
        <p14:creationId xmlns:p14="http://schemas.microsoft.com/office/powerpoint/2010/main" val="221262455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555</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Monotype Corsiva</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Παρη Σταθη</dc:creator>
  <cp:lastModifiedBy>user</cp:lastModifiedBy>
  <cp:revision>5</cp:revision>
  <dcterms:created xsi:type="dcterms:W3CDTF">2022-01-19T16:52:06Z</dcterms:created>
  <dcterms:modified xsi:type="dcterms:W3CDTF">2022-06-27T11:15:08Z</dcterms:modified>
</cp:coreProperties>
</file>