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2" r:id="rId5"/>
    <p:sldId id="263" r:id="rId6"/>
    <p:sldId id="264" r:id="rId7"/>
    <p:sldId id="265" r:id="rId8"/>
    <p:sldId id="266" r:id="rId9"/>
    <p:sldId id="267" r:id="rId10"/>
    <p:sldId id="268" r:id="rId11"/>
    <p:sldId id="259" r:id="rId12"/>
    <p:sldId id="260" r:id="rId13"/>
    <p:sldId id="269" r:id="rId14"/>
    <p:sldId id="270" r:id="rId15"/>
    <p:sldId id="271" r:id="rId16"/>
    <p:sldId id="272" r:id="rId17"/>
    <p:sldId id="273" r:id="rId18"/>
    <p:sldId id="274"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07" d="100"/>
          <a:sy n="107" d="100"/>
        </p:scale>
        <p:origin x="138" y="16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E2888-52B1-4005-902B-939D29476DE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56C6E45-73A4-42A6-A9FC-D129BF4F790B}">
      <dgm:prSet custT="1"/>
      <dgm:spPr/>
      <dgm:t>
        <a:bodyPr/>
        <a:lstStyle/>
        <a:p>
          <a:r>
            <a:rPr lang="el-GR" sz="2800" b="1" i="0" dirty="0"/>
            <a:t>ΜΟΥΣΕΙΟ ΓΕΩΡΓΙΟΥ ΔΡΟΣΙΝΗ</a:t>
          </a:r>
          <a:endParaRPr lang="en-US" sz="2800" dirty="0"/>
        </a:p>
      </dgm:t>
    </dgm:pt>
    <dgm:pt modelId="{8FE80FC0-8454-4984-AC26-67F510D7C942}" type="parTrans" cxnId="{B972FAC0-F94E-441F-A30C-E69D799999C3}">
      <dgm:prSet/>
      <dgm:spPr/>
      <dgm:t>
        <a:bodyPr/>
        <a:lstStyle/>
        <a:p>
          <a:endParaRPr lang="en-US"/>
        </a:p>
      </dgm:t>
    </dgm:pt>
    <dgm:pt modelId="{CB1763D0-35D8-4D4A-A806-B4809FC50B9A}" type="sibTrans" cxnId="{B972FAC0-F94E-441F-A30C-E69D799999C3}">
      <dgm:prSet/>
      <dgm:spPr/>
      <dgm:t>
        <a:bodyPr/>
        <a:lstStyle/>
        <a:p>
          <a:endParaRPr lang="en-US"/>
        </a:p>
      </dgm:t>
    </dgm:pt>
    <dgm:pt modelId="{B5E990F0-A31B-4552-BD72-933DC40D0DE3}">
      <dgm:prSet custT="1"/>
      <dgm:spPr/>
      <dgm:t>
        <a:bodyPr/>
        <a:lstStyle/>
        <a:p>
          <a:r>
            <a:rPr lang="el-GR" sz="2800" b="1" i="0" dirty="0"/>
            <a:t>ΜΟΥΣΕΙΟ ΓΟΥΛΑΝΔΡΗ ΦΥΣΙΚΗΣ ΙΣΤΟΡΙΑΣ-ΚΕΝΤΡΟ ΓΑΙΑ</a:t>
          </a:r>
          <a:endParaRPr lang="en-US" sz="2800" dirty="0"/>
        </a:p>
      </dgm:t>
    </dgm:pt>
    <dgm:pt modelId="{80DF6971-BEDD-46C8-BE27-036047EEECFB}" type="parTrans" cxnId="{6F3A2CA2-35E7-4C96-B183-C958FB768C9A}">
      <dgm:prSet/>
      <dgm:spPr/>
      <dgm:t>
        <a:bodyPr/>
        <a:lstStyle/>
        <a:p>
          <a:endParaRPr lang="en-US"/>
        </a:p>
      </dgm:t>
    </dgm:pt>
    <dgm:pt modelId="{7ABD3D57-CB30-417E-BEE6-E1BD8158EE6B}" type="sibTrans" cxnId="{6F3A2CA2-35E7-4C96-B183-C958FB768C9A}">
      <dgm:prSet/>
      <dgm:spPr/>
      <dgm:t>
        <a:bodyPr/>
        <a:lstStyle/>
        <a:p>
          <a:endParaRPr lang="en-US"/>
        </a:p>
      </dgm:t>
    </dgm:pt>
    <dgm:pt modelId="{A179D9D1-404B-410D-92A5-0517256E9F56}">
      <dgm:prSet custT="1"/>
      <dgm:spPr/>
      <dgm:t>
        <a:bodyPr/>
        <a:lstStyle/>
        <a:p>
          <a:r>
            <a:rPr lang="el-GR" sz="2800" b="1" i="0" dirty="0"/>
            <a:t>ΣΚΙΡΩΝΕΙΟ ΜΟΥΣΕΙΟ ΠΟΛΥΧΡΟΝΟΠΟΥΛΟΥ</a:t>
          </a:r>
          <a:endParaRPr lang="en-US" sz="2800" dirty="0"/>
        </a:p>
      </dgm:t>
    </dgm:pt>
    <dgm:pt modelId="{294AEF0F-48ED-40F3-8BFE-2CD3E7326872}" type="parTrans" cxnId="{D39C350D-31F6-443E-B45D-D6E273A870E1}">
      <dgm:prSet/>
      <dgm:spPr/>
      <dgm:t>
        <a:bodyPr/>
        <a:lstStyle/>
        <a:p>
          <a:endParaRPr lang="en-US"/>
        </a:p>
      </dgm:t>
    </dgm:pt>
    <dgm:pt modelId="{1E341CA1-90DB-4802-893D-429C767D726F}" type="sibTrans" cxnId="{D39C350D-31F6-443E-B45D-D6E273A870E1}">
      <dgm:prSet/>
      <dgm:spPr/>
      <dgm:t>
        <a:bodyPr/>
        <a:lstStyle/>
        <a:p>
          <a:endParaRPr lang="en-US"/>
        </a:p>
      </dgm:t>
    </dgm:pt>
    <dgm:pt modelId="{69FFDD13-80E4-4069-83FB-40BD1DF7994A}">
      <dgm:prSet custT="1"/>
      <dgm:spPr/>
      <dgm:t>
        <a:bodyPr/>
        <a:lstStyle/>
        <a:p>
          <a:r>
            <a:rPr lang="el-GR" sz="2400" b="1" i="0" dirty="0"/>
            <a:t>ΜΟΥΣΕΙΟ ΤΗΛΕΠΙΚΟΙΝΩΝΙΩΝ ΟΤΕ - ΟΡΓΑΝΙΣΜΟΣ ΤΗΛΕΠΙΚΟΙΝΩΝΙΩΝ ΕΛΛΑΔΟΣ ΑΕ</a:t>
          </a:r>
          <a:endParaRPr lang="en-US" sz="2400" dirty="0"/>
        </a:p>
      </dgm:t>
    </dgm:pt>
    <dgm:pt modelId="{A6B72346-539B-403D-9DE2-B1DEF9DF3D96}" type="parTrans" cxnId="{60107625-0E67-4E65-939B-7C652F15A67A}">
      <dgm:prSet/>
      <dgm:spPr/>
      <dgm:t>
        <a:bodyPr/>
        <a:lstStyle/>
        <a:p>
          <a:endParaRPr lang="en-US"/>
        </a:p>
      </dgm:t>
    </dgm:pt>
    <dgm:pt modelId="{970933A2-3F60-4CF5-A02A-3FD9181E98B9}" type="sibTrans" cxnId="{60107625-0E67-4E65-939B-7C652F15A67A}">
      <dgm:prSet/>
      <dgm:spPr/>
      <dgm:t>
        <a:bodyPr/>
        <a:lstStyle/>
        <a:p>
          <a:endParaRPr lang="en-US"/>
        </a:p>
      </dgm:t>
    </dgm:pt>
    <dgm:pt modelId="{E4460BF0-25BA-473A-8C21-4E792EE756C9}">
      <dgm:prSet custT="1"/>
      <dgm:spPr/>
      <dgm:t>
        <a:bodyPr/>
        <a:lstStyle/>
        <a:p>
          <a:r>
            <a:rPr lang="el-GR" sz="2800" b="1" i="0" dirty="0"/>
            <a:t>ΑΡΧΑΙΟΛΟΓΙΚΗ ΣΥΛΛΟΓΗ ΚΗΦΙΣΙΑΣ</a:t>
          </a:r>
          <a:endParaRPr lang="en-US" sz="2800" dirty="0"/>
        </a:p>
      </dgm:t>
    </dgm:pt>
    <dgm:pt modelId="{7CE64E29-A9A6-4004-97B7-8387CFA8022E}" type="parTrans" cxnId="{CEA8DD5E-3B9C-457F-882F-9ABEB7864D78}">
      <dgm:prSet/>
      <dgm:spPr/>
      <dgm:t>
        <a:bodyPr/>
        <a:lstStyle/>
        <a:p>
          <a:endParaRPr lang="en-US"/>
        </a:p>
      </dgm:t>
    </dgm:pt>
    <dgm:pt modelId="{FB2FC3B6-406E-4D1D-88A0-09A89BAFCE17}" type="sibTrans" cxnId="{CEA8DD5E-3B9C-457F-882F-9ABEB7864D78}">
      <dgm:prSet/>
      <dgm:spPr/>
      <dgm:t>
        <a:bodyPr/>
        <a:lstStyle/>
        <a:p>
          <a:endParaRPr lang="en-US"/>
        </a:p>
      </dgm:t>
    </dgm:pt>
    <dgm:pt modelId="{36DCE124-D9EC-429E-A75F-EE11A7FB3A05}" type="pres">
      <dgm:prSet presAssocID="{87BE2888-52B1-4005-902B-939D29476DE7}" presName="linear" presStyleCnt="0">
        <dgm:presLayoutVars>
          <dgm:animLvl val="lvl"/>
          <dgm:resizeHandles val="exact"/>
        </dgm:presLayoutVars>
      </dgm:prSet>
      <dgm:spPr/>
    </dgm:pt>
    <dgm:pt modelId="{D3F9DD74-20EE-42C7-B3E8-596C0328DC83}" type="pres">
      <dgm:prSet presAssocID="{F56C6E45-73A4-42A6-A9FC-D129BF4F790B}" presName="parentText" presStyleLbl="node1" presStyleIdx="0" presStyleCnt="5">
        <dgm:presLayoutVars>
          <dgm:chMax val="0"/>
          <dgm:bulletEnabled val="1"/>
        </dgm:presLayoutVars>
      </dgm:prSet>
      <dgm:spPr/>
    </dgm:pt>
    <dgm:pt modelId="{1CD8004E-2CFB-41C3-87BE-59DCB1A1B026}" type="pres">
      <dgm:prSet presAssocID="{CB1763D0-35D8-4D4A-A806-B4809FC50B9A}" presName="spacer" presStyleCnt="0"/>
      <dgm:spPr/>
    </dgm:pt>
    <dgm:pt modelId="{CEED644F-D827-43B1-A703-06FAAF05B5A2}" type="pres">
      <dgm:prSet presAssocID="{B5E990F0-A31B-4552-BD72-933DC40D0DE3}" presName="parentText" presStyleLbl="node1" presStyleIdx="1" presStyleCnt="5" custLinFactNeighborX="961">
        <dgm:presLayoutVars>
          <dgm:chMax val="0"/>
          <dgm:bulletEnabled val="1"/>
        </dgm:presLayoutVars>
      </dgm:prSet>
      <dgm:spPr/>
    </dgm:pt>
    <dgm:pt modelId="{0D7D3728-6BE6-4843-9E73-CCE645A83534}" type="pres">
      <dgm:prSet presAssocID="{7ABD3D57-CB30-417E-BEE6-E1BD8158EE6B}" presName="spacer" presStyleCnt="0"/>
      <dgm:spPr/>
    </dgm:pt>
    <dgm:pt modelId="{DE0F51DB-0EB5-46DB-AE8B-C7F196F20177}" type="pres">
      <dgm:prSet presAssocID="{A179D9D1-404B-410D-92A5-0517256E9F56}" presName="parentText" presStyleLbl="node1" presStyleIdx="2" presStyleCnt="5">
        <dgm:presLayoutVars>
          <dgm:chMax val="0"/>
          <dgm:bulletEnabled val="1"/>
        </dgm:presLayoutVars>
      </dgm:prSet>
      <dgm:spPr/>
    </dgm:pt>
    <dgm:pt modelId="{537A4A85-8510-4B27-A8B3-74646513BE96}" type="pres">
      <dgm:prSet presAssocID="{1E341CA1-90DB-4802-893D-429C767D726F}" presName="spacer" presStyleCnt="0"/>
      <dgm:spPr/>
    </dgm:pt>
    <dgm:pt modelId="{9519A27E-97C4-4E3D-B7EC-0CC439A239AB}" type="pres">
      <dgm:prSet presAssocID="{69FFDD13-80E4-4069-83FB-40BD1DF7994A}" presName="parentText" presStyleLbl="node1" presStyleIdx="3" presStyleCnt="5">
        <dgm:presLayoutVars>
          <dgm:chMax val="0"/>
          <dgm:bulletEnabled val="1"/>
        </dgm:presLayoutVars>
      </dgm:prSet>
      <dgm:spPr/>
    </dgm:pt>
    <dgm:pt modelId="{A42EFDF8-4E30-4256-9AB8-1D6C3834AF37}" type="pres">
      <dgm:prSet presAssocID="{970933A2-3F60-4CF5-A02A-3FD9181E98B9}" presName="spacer" presStyleCnt="0"/>
      <dgm:spPr/>
    </dgm:pt>
    <dgm:pt modelId="{D18FE861-38FB-4B90-94F9-31049CE87C81}" type="pres">
      <dgm:prSet presAssocID="{E4460BF0-25BA-473A-8C21-4E792EE756C9}" presName="parentText" presStyleLbl="node1" presStyleIdx="4" presStyleCnt="5">
        <dgm:presLayoutVars>
          <dgm:chMax val="0"/>
          <dgm:bulletEnabled val="1"/>
        </dgm:presLayoutVars>
      </dgm:prSet>
      <dgm:spPr/>
    </dgm:pt>
  </dgm:ptLst>
  <dgm:cxnLst>
    <dgm:cxn modelId="{25455107-133E-4032-9F67-AE8C08E8E0D4}" type="presOf" srcId="{87BE2888-52B1-4005-902B-939D29476DE7}" destId="{36DCE124-D9EC-429E-A75F-EE11A7FB3A05}" srcOrd="0" destOrd="0" presId="urn:microsoft.com/office/officeart/2005/8/layout/vList2"/>
    <dgm:cxn modelId="{D39C350D-31F6-443E-B45D-D6E273A870E1}" srcId="{87BE2888-52B1-4005-902B-939D29476DE7}" destId="{A179D9D1-404B-410D-92A5-0517256E9F56}" srcOrd="2" destOrd="0" parTransId="{294AEF0F-48ED-40F3-8BFE-2CD3E7326872}" sibTransId="{1E341CA1-90DB-4802-893D-429C767D726F}"/>
    <dgm:cxn modelId="{60107625-0E67-4E65-939B-7C652F15A67A}" srcId="{87BE2888-52B1-4005-902B-939D29476DE7}" destId="{69FFDD13-80E4-4069-83FB-40BD1DF7994A}" srcOrd="3" destOrd="0" parTransId="{A6B72346-539B-403D-9DE2-B1DEF9DF3D96}" sibTransId="{970933A2-3F60-4CF5-A02A-3FD9181E98B9}"/>
    <dgm:cxn modelId="{E753C929-250B-49C6-9D6A-FA370AFD9F76}" type="presOf" srcId="{F56C6E45-73A4-42A6-A9FC-D129BF4F790B}" destId="{D3F9DD74-20EE-42C7-B3E8-596C0328DC83}" srcOrd="0" destOrd="0" presId="urn:microsoft.com/office/officeart/2005/8/layout/vList2"/>
    <dgm:cxn modelId="{DFFDBA3E-E965-4A35-8E36-09FF271D951F}" type="presOf" srcId="{B5E990F0-A31B-4552-BD72-933DC40D0DE3}" destId="{CEED644F-D827-43B1-A703-06FAAF05B5A2}" srcOrd="0" destOrd="0" presId="urn:microsoft.com/office/officeart/2005/8/layout/vList2"/>
    <dgm:cxn modelId="{CEA8DD5E-3B9C-457F-882F-9ABEB7864D78}" srcId="{87BE2888-52B1-4005-902B-939D29476DE7}" destId="{E4460BF0-25BA-473A-8C21-4E792EE756C9}" srcOrd="4" destOrd="0" parTransId="{7CE64E29-A9A6-4004-97B7-8387CFA8022E}" sibTransId="{FB2FC3B6-406E-4D1D-88A0-09A89BAFCE17}"/>
    <dgm:cxn modelId="{E4CD0645-95F9-4F38-B0DE-5793409A2ECF}" type="presOf" srcId="{E4460BF0-25BA-473A-8C21-4E792EE756C9}" destId="{D18FE861-38FB-4B90-94F9-31049CE87C81}" srcOrd="0" destOrd="0" presId="urn:microsoft.com/office/officeart/2005/8/layout/vList2"/>
    <dgm:cxn modelId="{9D14A052-14EA-49DF-9C74-433C4F3B4FEE}" type="presOf" srcId="{69FFDD13-80E4-4069-83FB-40BD1DF7994A}" destId="{9519A27E-97C4-4E3D-B7EC-0CC439A239AB}" srcOrd="0" destOrd="0" presId="urn:microsoft.com/office/officeart/2005/8/layout/vList2"/>
    <dgm:cxn modelId="{1BC4B594-3F43-4FCA-916E-C5D0B02294EC}" type="presOf" srcId="{A179D9D1-404B-410D-92A5-0517256E9F56}" destId="{DE0F51DB-0EB5-46DB-AE8B-C7F196F20177}" srcOrd="0" destOrd="0" presId="urn:microsoft.com/office/officeart/2005/8/layout/vList2"/>
    <dgm:cxn modelId="{6F3A2CA2-35E7-4C96-B183-C958FB768C9A}" srcId="{87BE2888-52B1-4005-902B-939D29476DE7}" destId="{B5E990F0-A31B-4552-BD72-933DC40D0DE3}" srcOrd="1" destOrd="0" parTransId="{80DF6971-BEDD-46C8-BE27-036047EEECFB}" sibTransId="{7ABD3D57-CB30-417E-BEE6-E1BD8158EE6B}"/>
    <dgm:cxn modelId="{B972FAC0-F94E-441F-A30C-E69D799999C3}" srcId="{87BE2888-52B1-4005-902B-939D29476DE7}" destId="{F56C6E45-73A4-42A6-A9FC-D129BF4F790B}" srcOrd="0" destOrd="0" parTransId="{8FE80FC0-8454-4984-AC26-67F510D7C942}" sibTransId="{CB1763D0-35D8-4D4A-A806-B4809FC50B9A}"/>
    <dgm:cxn modelId="{59DE8485-6264-47FF-AA79-2498D0CB518F}" type="presParOf" srcId="{36DCE124-D9EC-429E-A75F-EE11A7FB3A05}" destId="{D3F9DD74-20EE-42C7-B3E8-596C0328DC83}" srcOrd="0" destOrd="0" presId="urn:microsoft.com/office/officeart/2005/8/layout/vList2"/>
    <dgm:cxn modelId="{9D3EEC6D-3C80-4E91-80B0-6C82E44DDE96}" type="presParOf" srcId="{36DCE124-D9EC-429E-A75F-EE11A7FB3A05}" destId="{1CD8004E-2CFB-41C3-87BE-59DCB1A1B026}" srcOrd="1" destOrd="0" presId="urn:microsoft.com/office/officeart/2005/8/layout/vList2"/>
    <dgm:cxn modelId="{A9D72692-642B-4F2E-90DD-AA80DC3B3CC1}" type="presParOf" srcId="{36DCE124-D9EC-429E-A75F-EE11A7FB3A05}" destId="{CEED644F-D827-43B1-A703-06FAAF05B5A2}" srcOrd="2" destOrd="0" presId="urn:microsoft.com/office/officeart/2005/8/layout/vList2"/>
    <dgm:cxn modelId="{F6B496AF-C0E7-4F91-AF34-2AF53568CF9E}" type="presParOf" srcId="{36DCE124-D9EC-429E-A75F-EE11A7FB3A05}" destId="{0D7D3728-6BE6-4843-9E73-CCE645A83534}" srcOrd="3" destOrd="0" presId="urn:microsoft.com/office/officeart/2005/8/layout/vList2"/>
    <dgm:cxn modelId="{DC523C40-B220-42A1-9F00-6236C02DFA5E}" type="presParOf" srcId="{36DCE124-D9EC-429E-A75F-EE11A7FB3A05}" destId="{DE0F51DB-0EB5-46DB-AE8B-C7F196F20177}" srcOrd="4" destOrd="0" presId="urn:microsoft.com/office/officeart/2005/8/layout/vList2"/>
    <dgm:cxn modelId="{8E26BE19-A875-4541-9FE9-4C49436B1627}" type="presParOf" srcId="{36DCE124-D9EC-429E-A75F-EE11A7FB3A05}" destId="{537A4A85-8510-4B27-A8B3-74646513BE96}" srcOrd="5" destOrd="0" presId="urn:microsoft.com/office/officeart/2005/8/layout/vList2"/>
    <dgm:cxn modelId="{2DDC5B86-3C98-43D4-B85A-EAC3C2C6EFFB}" type="presParOf" srcId="{36DCE124-D9EC-429E-A75F-EE11A7FB3A05}" destId="{9519A27E-97C4-4E3D-B7EC-0CC439A239AB}" srcOrd="6" destOrd="0" presId="urn:microsoft.com/office/officeart/2005/8/layout/vList2"/>
    <dgm:cxn modelId="{BCB4CA5E-E32F-4A64-BB51-749368CEF36F}" type="presParOf" srcId="{36DCE124-D9EC-429E-A75F-EE11A7FB3A05}" destId="{A42EFDF8-4E30-4256-9AB8-1D6C3834AF37}" srcOrd="7" destOrd="0" presId="urn:microsoft.com/office/officeart/2005/8/layout/vList2"/>
    <dgm:cxn modelId="{ED08D212-559E-43C4-AA8A-075CBF2E9362}" type="presParOf" srcId="{36DCE124-D9EC-429E-A75F-EE11A7FB3A05}" destId="{D18FE861-38FB-4B90-94F9-31049CE87C81}"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B39AD1-A7F3-4D6D-ACFF-7D208A7C0607}" type="doc">
      <dgm:prSet loTypeId="urn:microsoft.com/office/officeart/2008/layout/LinedList" loCatId="list" qsTypeId="urn:microsoft.com/office/officeart/2005/8/quickstyle/simple1" qsCatId="simple" csTypeId="urn:microsoft.com/office/officeart/2005/8/colors/colorful1#1" csCatId="colorful" phldr="1"/>
      <dgm:spPr/>
      <dgm:t>
        <a:bodyPr/>
        <a:lstStyle/>
        <a:p>
          <a:endParaRPr lang="en-US"/>
        </a:p>
      </dgm:t>
    </dgm:pt>
    <dgm:pt modelId="{114CEF5B-767D-4A95-996E-0D69E294877C}">
      <dgm:prSet custT="1"/>
      <dgm:spPr/>
      <dgm:t>
        <a:bodyPr/>
        <a:lstStyle/>
        <a:p>
          <a:r>
            <a:rPr lang="el-GR" sz="2800" b="1" i="1" dirty="0">
              <a:solidFill>
                <a:schemeClr val="accent2">
                  <a:lumMod val="50000"/>
                </a:schemeClr>
              </a:solidFill>
            </a:rPr>
            <a:t>Η ψυχή και η ιστορία της Κηφισιάς κατοικεί μέσα στα αρχοντικά της.</a:t>
          </a:r>
          <a:r>
            <a:rPr lang="el-GR" sz="2800" b="0" i="1" dirty="0">
              <a:solidFill>
                <a:schemeClr val="accent2">
                  <a:lumMod val="50000"/>
                </a:schemeClr>
              </a:solidFill>
            </a:rPr>
            <a:t> </a:t>
          </a:r>
          <a:r>
            <a:rPr lang="el-GR" sz="2800" b="1" i="1" dirty="0">
              <a:solidFill>
                <a:schemeClr val="accent2">
                  <a:lumMod val="50000"/>
                </a:schemeClr>
              </a:solidFill>
            </a:rPr>
            <a:t>Τα επιβλητικά κτίρια που κοσμούν το μέτωπο της Κηφισιάς, μεταφέρουν το άρωμα της ιστορίας στους σύγχρονους καιρούς. Ελάτε να τα γνωρίσουμε!</a:t>
          </a:r>
          <a:endParaRPr lang="en-US" sz="2800" i="1" dirty="0">
            <a:solidFill>
              <a:schemeClr val="accent2">
                <a:lumMod val="50000"/>
              </a:schemeClr>
            </a:solidFill>
          </a:endParaRPr>
        </a:p>
      </dgm:t>
    </dgm:pt>
    <dgm:pt modelId="{C08917EF-66E0-4013-8756-CF6139A582AC}" type="parTrans" cxnId="{9210E764-1417-4166-AFB1-BAC2097F9450}">
      <dgm:prSet/>
      <dgm:spPr/>
      <dgm:t>
        <a:bodyPr/>
        <a:lstStyle/>
        <a:p>
          <a:endParaRPr lang="en-US"/>
        </a:p>
      </dgm:t>
    </dgm:pt>
    <dgm:pt modelId="{460CB3DE-472B-46D1-AAE4-1A152D67A9C7}" type="sibTrans" cxnId="{9210E764-1417-4166-AFB1-BAC2097F9450}">
      <dgm:prSet/>
      <dgm:spPr/>
      <dgm:t>
        <a:bodyPr/>
        <a:lstStyle/>
        <a:p>
          <a:endParaRPr lang="en-US"/>
        </a:p>
      </dgm:t>
    </dgm:pt>
    <dgm:pt modelId="{15AE79B1-27FD-42AC-8218-C3A3F3044F3F}">
      <dgm:prSet custT="1"/>
      <dgm:spPr/>
      <dgm:t>
        <a:bodyPr/>
        <a:lstStyle/>
        <a:p>
          <a:r>
            <a:rPr lang="el-GR" sz="3200" b="1" i="1" dirty="0">
              <a:solidFill>
                <a:schemeClr val="accent2">
                  <a:lumMod val="75000"/>
                </a:schemeClr>
              </a:solidFill>
            </a:rPr>
            <a:t>ΒΙΛΑ ΚΑΖΟΥΛΗ</a:t>
          </a:r>
          <a:endParaRPr lang="en-US" sz="3200" b="1" i="1" dirty="0">
            <a:solidFill>
              <a:schemeClr val="accent2">
                <a:lumMod val="75000"/>
              </a:schemeClr>
            </a:solidFill>
          </a:endParaRPr>
        </a:p>
      </dgm:t>
    </dgm:pt>
    <dgm:pt modelId="{21C4211B-ED98-4C9F-88D7-E55E4859921A}" type="parTrans" cxnId="{B961ADC7-3B0A-4F64-94C7-2B722A7FC114}">
      <dgm:prSet/>
      <dgm:spPr/>
      <dgm:t>
        <a:bodyPr/>
        <a:lstStyle/>
        <a:p>
          <a:endParaRPr lang="en-US"/>
        </a:p>
      </dgm:t>
    </dgm:pt>
    <dgm:pt modelId="{E722EF4A-9D6D-4038-92AC-4E882B9FF774}" type="sibTrans" cxnId="{B961ADC7-3B0A-4F64-94C7-2B722A7FC114}">
      <dgm:prSet/>
      <dgm:spPr/>
      <dgm:t>
        <a:bodyPr/>
        <a:lstStyle/>
        <a:p>
          <a:endParaRPr lang="en-US"/>
        </a:p>
      </dgm:t>
    </dgm:pt>
    <dgm:pt modelId="{ACA66C65-1082-49BC-90E9-67243028CFE4}">
      <dgm:prSet custT="1"/>
      <dgm:spPr/>
      <dgm:t>
        <a:bodyPr/>
        <a:lstStyle/>
        <a:p>
          <a:r>
            <a:rPr lang="el-GR" sz="3200" b="1" i="1" dirty="0">
              <a:solidFill>
                <a:schemeClr val="accent2">
                  <a:lumMod val="75000"/>
                </a:schemeClr>
              </a:solidFill>
            </a:rPr>
            <a:t>ΟΙΚΙΑ ΠΗΝΕΛΟΠΗΣ ΔΕΛΤΑ</a:t>
          </a:r>
          <a:endParaRPr lang="en-US" sz="3200" b="1" i="1" dirty="0">
            <a:solidFill>
              <a:schemeClr val="accent2">
                <a:lumMod val="75000"/>
              </a:schemeClr>
            </a:solidFill>
          </a:endParaRPr>
        </a:p>
      </dgm:t>
    </dgm:pt>
    <dgm:pt modelId="{117F307C-0951-44BD-93BA-BB26775DBAFC}" type="parTrans" cxnId="{066CDC59-0952-4B59-820A-DE43885A976A}">
      <dgm:prSet/>
      <dgm:spPr/>
      <dgm:t>
        <a:bodyPr/>
        <a:lstStyle/>
        <a:p>
          <a:endParaRPr lang="en-US"/>
        </a:p>
      </dgm:t>
    </dgm:pt>
    <dgm:pt modelId="{D7C1B1C7-89DF-40FC-8130-DC233660CCA8}" type="sibTrans" cxnId="{066CDC59-0952-4B59-820A-DE43885A976A}">
      <dgm:prSet/>
      <dgm:spPr/>
      <dgm:t>
        <a:bodyPr/>
        <a:lstStyle/>
        <a:p>
          <a:endParaRPr lang="en-US"/>
        </a:p>
      </dgm:t>
    </dgm:pt>
    <dgm:pt modelId="{34477500-0BA3-4FDA-8A25-296A33601805}">
      <dgm:prSet custT="1"/>
      <dgm:spPr/>
      <dgm:t>
        <a:bodyPr/>
        <a:lstStyle/>
        <a:p>
          <a:r>
            <a:rPr lang="el-GR" sz="3200" b="1" i="1" dirty="0">
              <a:solidFill>
                <a:schemeClr val="accent2">
                  <a:lumMod val="75000"/>
                </a:schemeClr>
              </a:solidFill>
            </a:rPr>
            <a:t>ΟΙΚΙΑ ΠΑΥΛΟΥ ΜΕΛΑ</a:t>
          </a:r>
          <a:endParaRPr lang="en-US" sz="3200" b="1" i="1" dirty="0">
            <a:solidFill>
              <a:schemeClr val="accent2">
                <a:lumMod val="75000"/>
              </a:schemeClr>
            </a:solidFill>
          </a:endParaRPr>
        </a:p>
      </dgm:t>
    </dgm:pt>
    <dgm:pt modelId="{5D3E5E9B-B7DF-475E-A654-226A3558A802}" type="parTrans" cxnId="{373082F6-BFAE-48BC-A828-1EE6E3C3B39E}">
      <dgm:prSet/>
      <dgm:spPr/>
      <dgm:t>
        <a:bodyPr/>
        <a:lstStyle/>
        <a:p>
          <a:endParaRPr lang="en-US"/>
        </a:p>
      </dgm:t>
    </dgm:pt>
    <dgm:pt modelId="{5DA71BC9-5A81-48CC-95F0-09E1B4A2AA59}" type="sibTrans" cxnId="{373082F6-BFAE-48BC-A828-1EE6E3C3B39E}">
      <dgm:prSet/>
      <dgm:spPr/>
      <dgm:t>
        <a:bodyPr/>
        <a:lstStyle/>
        <a:p>
          <a:endParaRPr lang="en-US"/>
        </a:p>
      </dgm:t>
    </dgm:pt>
    <dgm:pt modelId="{5CCF0301-428B-4EE9-896F-4FC3CB55CFF0}" type="pres">
      <dgm:prSet presAssocID="{49B39AD1-A7F3-4D6D-ACFF-7D208A7C0607}" presName="vert0" presStyleCnt="0">
        <dgm:presLayoutVars>
          <dgm:dir/>
          <dgm:animOne val="branch"/>
          <dgm:animLvl val="lvl"/>
        </dgm:presLayoutVars>
      </dgm:prSet>
      <dgm:spPr/>
    </dgm:pt>
    <dgm:pt modelId="{8CA13FA7-955E-4C11-9A6B-B13E21A0C108}" type="pres">
      <dgm:prSet presAssocID="{114CEF5B-767D-4A95-996E-0D69E294877C}" presName="thickLine" presStyleLbl="alignNode1" presStyleIdx="0" presStyleCnt="4"/>
      <dgm:spPr/>
    </dgm:pt>
    <dgm:pt modelId="{2B2F995B-E3CE-47C7-B8AD-978B74CAC6DE}" type="pres">
      <dgm:prSet presAssocID="{114CEF5B-767D-4A95-996E-0D69E294877C}" presName="horz1" presStyleCnt="0"/>
      <dgm:spPr/>
    </dgm:pt>
    <dgm:pt modelId="{CA2E4BF2-5DDB-4AD6-AFCC-F33934906D16}" type="pres">
      <dgm:prSet presAssocID="{114CEF5B-767D-4A95-996E-0D69E294877C}" presName="tx1" presStyleLbl="revTx" presStyleIdx="0" presStyleCnt="4" custScaleY="214595"/>
      <dgm:spPr/>
    </dgm:pt>
    <dgm:pt modelId="{3FE9B7C9-959B-4F13-941F-6081CB294EBB}" type="pres">
      <dgm:prSet presAssocID="{114CEF5B-767D-4A95-996E-0D69E294877C}" presName="vert1" presStyleCnt="0"/>
      <dgm:spPr/>
    </dgm:pt>
    <dgm:pt modelId="{FBE30B41-B51F-4F5E-969B-DB515F8C8E2E}" type="pres">
      <dgm:prSet presAssocID="{15AE79B1-27FD-42AC-8218-C3A3F3044F3F}" presName="thickLine" presStyleLbl="alignNode1" presStyleIdx="1" presStyleCnt="4"/>
      <dgm:spPr/>
    </dgm:pt>
    <dgm:pt modelId="{2A768F4E-78E0-4218-9A3D-33A6C6552205}" type="pres">
      <dgm:prSet presAssocID="{15AE79B1-27FD-42AC-8218-C3A3F3044F3F}" presName="horz1" presStyleCnt="0"/>
      <dgm:spPr/>
    </dgm:pt>
    <dgm:pt modelId="{6C1129C1-D8FF-4C5A-95AA-0EA19E98D7C1}" type="pres">
      <dgm:prSet presAssocID="{15AE79B1-27FD-42AC-8218-C3A3F3044F3F}" presName="tx1" presStyleLbl="revTx" presStyleIdx="1" presStyleCnt="4"/>
      <dgm:spPr/>
    </dgm:pt>
    <dgm:pt modelId="{81FB7E04-EA45-4E0A-A85D-1E44980F6A0F}" type="pres">
      <dgm:prSet presAssocID="{15AE79B1-27FD-42AC-8218-C3A3F3044F3F}" presName="vert1" presStyleCnt="0"/>
      <dgm:spPr/>
    </dgm:pt>
    <dgm:pt modelId="{4322D756-46E3-487E-A491-50AF4A75E278}" type="pres">
      <dgm:prSet presAssocID="{ACA66C65-1082-49BC-90E9-67243028CFE4}" presName="thickLine" presStyleLbl="alignNode1" presStyleIdx="2" presStyleCnt="4"/>
      <dgm:spPr/>
    </dgm:pt>
    <dgm:pt modelId="{BE62F315-4CE8-4D5A-A481-26384583B45C}" type="pres">
      <dgm:prSet presAssocID="{ACA66C65-1082-49BC-90E9-67243028CFE4}" presName="horz1" presStyleCnt="0"/>
      <dgm:spPr/>
    </dgm:pt>
    <dgm:pt modelId="{C863CAE1-D63F-4978-987D-B1A3FD937E69}" type="pres">
      <dgm:prSet presAssocID="{ACA66C65-1082-49BC-90E9-67243028CFE4}" presName="tx1" presStyleLbl="revTx" presStyleIdx="2" presStyleCnt="4" custScaleY="107463"/>
      <dgm:spPr/>
    </dgm:pt>
    <dgm:pt modelId="{969C3AC4-4557-4C61-904E-2397D02EC3F7}" type="pres">
      <dgm:prSet presAssocID="{ACA66C65-1082-49BC-90E9-67243028CFE4}" presName="vert1" presStyleCnt="0"/>
      <dgm:spPr/>
    </dgm:pt>
    <dgm:pt modelId="{BD79D8A6-ED9B-4095-810A-FFA900BC1B08}" type="pres">
      <dgm:prSet presAssocID="{34477500-0BA3-4FDA-8A25-296A33601805}" presName="thickLine" presStyleLbl="alignNode1" presStyleIdx="3" presStyleCnt="4"/>
      <dgm:spPr/>
    </dgm:pt>
    <dgm:pt modelId="{724A6C2B-12C8-48B2-AA6A-143D5064E437}" type="pres">
      <dgm:prSet presAssocID="{34477500-0BA3-4FDA-8A25-296A33601805}" presName="horz1" presStyleCnt="0"/>
      <dgm:spPr/>
    </dgm:pt>
    <dgm:pt modelId="{4E472FAF-8348-4D80-BF18-8C564607626F}" type="pres">
      <dgm:prSet presAssocID="{34477500-0BA3-4FDA-8A25-296A33601805}" presName="tx1" presStyleLbl="revTx" presStyleIdx="3" presStyleCnt="4"/>
      <dgm:spPr/>
    </dgm:pt>
    <dgm:pt modelId="{B93D9AC6-375B-476E-8B0C-CEE0B6B466FB}" type="pres">
      <dgm:prSet presAssocID="{34477500-0BA3-4FDA-8A25-296A33601805}" presName="vert1" presStyleCnt="0"/>
      <dgm:spPr/>
    </dgm:pt>
  </dgm:ptLst>
  <dgm:cxnLst>
    <dgm:cxn modelId="{9210E764-1417-4166-AFB1-BAC2097F9450}" srcId="{49B39AD1-A7F3-4D6D-ACFF-7D208A7C0607}" destId="{114CEF5B-767D-4A95-996E-0D69E294877C}" srcOrd="0" destOrd="0" parTransId="{C08917EF-66E0-4013-8756-CF6139A582AC}" sibTransId="{460CB3DE-472B-46D1-AAE4-1A152D67A9C7}"/>
    <dgm:cxn modelId="{066CDC59-0952-4B59-820A-DE43885A976A}" srcId="{49B39AD1-A7F3-4D6D-ACFF-7D208A7C0607}" destId="{ACA66C65-1082-49BC-90E9-67243028CFE4}" srcOrd="2" destOrd="0" parTransId="{117F307C-0951-44BD-93BA-BB26775DBAFC}" sibTransId="{D7C1B1C7-89DF-40FC-8130-DC233660CCA8}"/>
    <dgm:cxn modelId="{C50505A7-1930-445A-9D79-68AC8F72726B}" type="presOf" srcId="{49B39AD1-A7F3-4D6D-ACFF-7D208A7C0607}" destId="{5CCF0301-428B-4EE9-896F-4FC3CB55CFF0}" srcOrd="0" destOrd="0" presId="urn:microsoft.com/office/officeart/2008/layout/LinedList"/>
    <dgm:cxn modelId="{B961ADC7-3B0A-4F64-94C7-2B722A7FC114}" srcId="{49B39AD1-A7F3-4D6D-ACFF-7D208A7C0607}" destId="{15AE79B1-27FD-42AC-8218-C3A3F3044F3F}" srcOrd="1" destOrd="0" parTransId="{21C4211B-ED98-4C9F-88D7-E55E4859921A}" sibTransId="{E722EF4A-9D6D-4038-92AC-4E882B9FF774}"/>
    <dgm:cxn modelId="{215D9EDF-6D14-466C-9EC4-DF55F2A25A34}" type="presOf" srcId="{15AE79B1-27FD-42AC-8218-C3A3F3044F3F}" destId="{6C1129C1-D8FF-4C5A-95AA-0EA19E98D7C1}" srcOrd="0" destOrd="0" presId="urn:microsoft.com/office/officeart/2008/layout/LinedList"/>
    <dgm:cxn modelId="{A25C46EB-103A-4628-822E-05FF706859FF}" type="presOf" srcId="{ACA66C65-1082-49BC-90E9-67243028CFE4}" destId="{C863CAE1-D63F-4978-987D-B1A3FD937E69}" srcOrd="0" destOrd="0" presId="urn:microsoft.com/office/officeart/2008/layout/LinedList"/>
    <dgm:cxn modelId="{373082F6-BFAE-48BC-A828-1EE6E3C3B39E}" srcId="{49B39AD1-A7F3-4D6D-ACFF-7D208A7C0607}" destId="{34477500-0BA3-4FDA-8A25-296A33601805}" srcOrd="3" destOrd="0" parTransId="{5D3E5E9B-B7DF-475E-A654-226A3558A802}" sibTransId="{5DA71BC9-5A81-48CC-95F0-09E1B4A2AA59}"/>
    <dgm:cxn modelId="{F5DA09FB-B211-4667-AF25-42DDDCEAF4D8}" type="presOf" srcId="{34477500-0BA3-4FDA-8A25-296A33601805}" destId="{4E472FAF-8348-4D80-BF18-8C564607626F}" srcOrd="0" destOrd="0" presId="urn:microsoft.com/office/officeart/2008/layout/LinedList"/>
    <dgm:cxn modelId="{525154FB-2FB5-4936-A47E-5FAF85CA9744}" type="presOf" srcId="{114CEF5B-767D-4A95-996E-0D69E294877C}" destId="{CA2E4BF2-5DDB-4AD6-AFCC-F33934906D16}" srcOrd="0" destOrd="0" presId="urn:microsoft.com/office/officeart/2008/layout/LinedList"/>
    <dgm:cxn modelId="{3159561D-3CA2-4280-B077-BA2F7F342A1A}" type="presParOf" srcId="{5CCF0301-428B-4EE9-896F-4FC3CB55CFF0}" destId="{8CA13FA7-955E-4C11-9A6B-B13E21A0C108}" srcOrd="0" destOrd="0" presId="urn:microsoft.com/office/officeart/2008/layout/LinedList"/>
    <dgm:cxn modelId="{4BF59E9D-A2F3-488E-A3A3-886FDC44318B}" type="presParOf" srcId="{5CCF0301-428B-4EE9-896F-4FC3CB55CFF0}" destId="{2B2F995B-E3CE-47C7-B8AD-978B74CAC6DE}" srcOrd="1" destOrd="0" presId="urn:microsoft.com/office/officeart/2008/layout/LinedList"/>
    <dgm:cxn modelId="{2A66CBF0-132F-4A40-A5A1-BF327A67AE05}" type="presParOf" srcId="{2B2F995B-E3CE-47C7-B8AD-978B74CAC6DE}" destId="{CA2E4BF2-5DDB-4AD6-AFCC-F33934906D16}" srcOrd="0" destOrd="0" presId="urn:microsoft.com/office/officeart/2008/layout/LinedList"/>
    <dgm:cxn modelId="{E7464E38-8913-4C10-9563-6FD356BB03B3}" type="presParOf" srcId="{2B2F995B-E3CE-47C7-B8AD-978B74CAC6DE}" destId="{3FE9B7C9-959B-4F13-941F-6081CB294EBB}" srcOrd="1" destOrd="0" presId="urn:microsoft.com/office/officeart/2008/layout/LinedList"/>
    <dgm:cxn modelId="{48480D4A-83CF-4275-B9FC-D518716AE4EA}" type="presParOf" srcId="{5CCF0301-428B-4EE9-896F-4FC3CB55CFF0}" destId="{FBE30B41-B51F-4F5E-969B-DB515F8C8E2E}" srcOrd="2" destOrd="0" presId="urn:microsoft.com/office/officeart/2008/layout/LinedList"/>
    <dgm:cxn modelId="{68054232-4596-40BA-BB80-117B2A8C653A}" type="presParOf" srcId="{5CCF0301-428B-4EE9-896F-4FC3CB55CFF0}" destId="{2A768F4E-78E0-4218-9A3D-33A6C6552205}" srcOrd="3" destOrd="0" presId="urn:microsoft.com/office/officeart/2008/layout/LinedList"/>
    <dgm:cxn modelId="{BDC480DA-8AD3-449C-B3A7-A40428C3CF4A}" type="presParOf" srcId="{2A768F4E-78E0-4218-9A3D-33A6C6552205}" destId="{6C1129C1-D8FF-4C5A-95AA-0EA19E98D7C1}" srcOrd="0" destOrd="0" presId="urn:microsoft.com/office/officeart/2008/layout/LinedList"/>
    <dgm:cxn modelId="{34F7F9C1-1508-4620-88F4-283B678DDD1A}" type="presParOf" srcId="{2A768F4E-78E0-4218-9A3D-33A6C6552205}" destId="{81FB7E04-EA45-4E0A-A85D-1E44980F6A0F}" srcOrd="1" destOrd="0" presId="urn:microsoft.com/office/officeart/2008/layout/LinedList"/>
    <dgm:cxn modelId="{3DCBD864-FA91-4B08-8B38-40828E851532}" type="presParOf" srcId="{5CCF0301-428B-4EE9-896F-4FC3CB55CFF0}" destId="{4322D756-46E3-487E-A491-50AF4A75E278}" srcOrd="4" destOrd="0" presId="urn:microsoft.com/office/officeart/2008/layout/LinedList"/>
    <dgm:cxn modelId="{7773DEE5-503A-40D2-BEEA-0EE732053FEF}" type="presParOf" srcId="{5CCF0301-428B-4EE9-896F-4FC3CB55CFF0}" destId="{BE62F315-4CE8-4D5A-A481-26384583B45C}" srcOrd="5" destOrd="0" presId="urn:microsoft.com/office/officeart/2008/layout/LinedList"/>
    <dgm:cxn modelId="{87850A6D-2DEE-4C14-BB36-B9480719D235}" type="presParOf" srcId="{BE62F315-4CE8-4D5A-A481-26384583B45C}" destId="{C863CAE1-D63F-4978-987D-B1A3FD937E69}" srcOrd="0" destOrd="0" presId="urn:microsoft.com/office/officeart/2008/layout/LinedList"/>
    <dgm:cxn modelId="{770FF136-00F0-4E0D-BEA3-5B9A469F305A}" type="presParOf" srcId="{BE62F315-4CE8-4D5A-A481-26384583B45C}" destId="{969C3AC4-4557-4C61-904E-2397D02EC3F7}" srcOrd="1" destOrd="0" presId="urn:microsoft.com/office/officeart/2008/layout/LinedList"/>
    <dgm:cxn modelId="{971735CA-FE47-43CC-8490-9A03FFDDCB0D}" type="presParOf" srcId="{5CCF0301-428B-4EE9-896F-4FC3CB55CFF0}" destId="{BD79D8A6-ED9B-4095-810A-FFA900BC1B08}" srcOrd="6" destOrd="0" presId="urn:microsoft.com/office/officeart/2008/layout/LinedList"/>
    <dgm:cxn modelId="{792CFD46-7FCC-4C16-81A3-0C8C4AC2F403}" type="presParOf" srcId="{5CCF0301-428B-4EE9-896F-4FC3CB55CFF0}" destId="{724A6C2B-12C8-48B2-AA6A-143D5064E437}" srcOrd="7" destOrd="0" presId="urn:microsoft.com/office/officeart/2008/layout/LinedList"/>
    <dgm:cxn modelId="{4B104AC0-9C44-497F-B00F-2691B8EE33DA}" type="presParOf" srcId="{724A6C2B-12C8-48B2-AA6A-143D5064E437}" destId="{4E472FAF-8348-4D80-BF18-8C564607626F}" srcOrd="0" destOrd="0" presId="urn:microsoft.com/office/officeart/2008/layout/LinedList"/>
    <dgm:cxn modelId="{53C809A5-FC21-4422-A53D-867ED9B32AAB}" type="presParOf" srcId="{724A6C2B-12C8-48B2-AA6A-143D5064E437}" destId="{B93D9AC6-375B-476E-8B0C-CEE0B6B466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9DD74-20EE-42C7-B3E8-596C0328DC83}">
      <dsp:nvSpPr>
        <dsp:cNvPr id="0" name=""/>
        <dsp:cNvSpPr/>
      </dsp:nvSpPr>
      <dsp:spPr>
        <a:xfrm>
          <a:off x="0" y="18057"/>
          <a:ext cx="7118070" cy="11793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i="0" kern="1200" dirty="0"/>
            <a:t>ΜΟΥΣΕΙΟ ΓΕΩΡΓΙΟΥ ΔΡΟΣΙΝΗ</a:t>
          </a:r>
          <a:endParaRPr lang="en-US" sz="2800" kern="1200" dirty="0"/>
        </a:p>
      </dsp:txBody>
      <dsp:txXfrm>
        <a:off x="0" y="18057"/>
        <a:ext cx="7118070" cy="1179360"/>
      </dsp:txXfrm>
    </dsp:sp>
    <dsp:sp modelId="{CEED644F-D827-43B1-A703-06FAAF05B5A2}">
      <dsp:nvSpPr>
        <dsp:cNvPr id="0" name=""/>
        <dsp:cNvSpPr/>
      </dsp:nvSpPr>
      <dsp:spPr>
        <a:xfrm>
          <a:off x="0" y="1378857"/>
          <a:ext cx="7118070" cy="117936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i="0" kern="1200" dirty="0"/>
            <a:t>ΜΟΥΣΕΙΟ ΓΟΥΛΑΝΔΡΗ ΦΥΣΙΚΗΣ ΙΣΤΟΡΙΑΣ-ΚΕΝΤΡΟ ΓΑΙΑ</a:t>
          </a:r>
          <a:endParaRPr lang="en-US" sz="2800" kern="1200" dirty="0"/>
        </a:p>
      </dsp:txBody>
      <dsp:txXfrm>
        <a:off x="0" y="1378857"/>
        <a:ext cx="7118070" cy="1179360"/>
      </dsp:txXfrm>
    </dsp:sp>
    <dsp:sp modelId="{DE0F51DB-0EB5-46DB-AE8B-C7F196F20177}">
      <dsp:nvSpPr>
        <dsp:cNvPr id="0" name=""/>
        <dsp:cNvSpPr/>
      </dsp:nvSpPr>
      <dsp:spPr>
        <a:xfrm>
          <a:off x="0" y="2739658"/>
          <a:ext cx="7118070" cy="117936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i="0" kern="1200" dirty="0"/>
            <a:t>ΣΚΙΡΩΝΕΙΟ ΜΟΥΣΕΙΟ ΠΟΛΥΧΡΟΝΟΠΟΥΛΟΥ</a:t>
          </a:r>
          <a:endParaRPr lang="en-US" sz="2800" kern="1200" dirty="0"/>
        </a:p>
      </dsp:txBody>
      <dsp:txXfrm>
        <a:off x="0" y="2739658"/>
        <a:ext cx="7118070" cy="1179360"/>
      </dsp:txXfrm>
    </dsp:sp>
    <dsp:sp modelId="{9519A27E-97C4-4E3D-B7EC-0CC439A239AB}">
      <dsp:nvSpPr>
        <dsp:cNvPr id="0" name=""/>
        <dsp:cNvSpPr/>
      </dsp:nvSpPr>
      <dsp:spPr>
        <a:xfrm>
          <a:off x="0" y="4100458"/>
          <a:ext cx="7118070" cy="117936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l-GR" sz="2400" b="1" i="0" kern="1200" dirty="0"/>
            <a:t>ΜΟΥΣΕΙΟ ΤΗΛΕΠΙΚΟΙΝΩΝΙΩΝ ΟΤΕ - ΟΡΓΑΝΙΣΜΟΣ ΤΗΛΕΠΙΚΟΙΝΩΝΙΩΝ ΕΛΛΑΔΟΣ ΑΕ</a:t>
          </a:r>
          <a:endParaRPr lang="en-US" sz="2400" kern="1200" dirty="0"/>
        </a:p>
      </dsp:txBody>
      <dsp:txXfrm>
        <a:off x="0" y="4100458"/>
        <a:ext cx="7118070" cy="1179360"/>
      </dsp:txXfrm>
    </dsp:sp>
    <dsp:sp modelId="{D18FE861-38FB-4B90-94F9-31049CE87C81}">
      <dsp:nvSpPr>
        <dsp:cNvPr id="0" name=""/>
        <dsp:cNvSpPr/>
      </dsp:nvSpPr>
      <dsp:spPr>
        <a:xfrm>
          <a:off x="0" y="5461258"/>
          <a:ext cx="7118070" cy="11793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l-GR" sz="2800" b="1" i="0" kern="1200" dirty="0"/>
            <a:t>ΑΡΧΑΙΟΛΟΓΙΚΗ ΣΥΛΛΟΓΗ ΚΗΦΙΣΙΑΣ</a:t>
          </a:r>
          <a:endParaRPr lang="en-US" sz="2800" kern="1200" dirty="0"/>
        </a:p>
      </dsp:txBody>
      <dsp:txXfrm>
        <a:off x="0" y="5461258"/>
        <a:ext cx="7118070" cy="1179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A13FA7-955E-4C11-9A6B-B13E21A0C108}">
      <dsp:nvSpPr>
        <dsp:cNvPr id="0" name=""/>
        <dsp:cNvSpPr/>
      </dsp:nvSpPr>
      <dsp:spPr>
        <a:xfrm>
          <a:off x="0" y="2258"/>
          <a:ext cx="717026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2E4BF2-5DDB-4AD6-AFCC-F33934906D16}">
      <dsp:nvSpPr>
        <dsp:cNvPr id="0" name=""/>
        <dsp:cNvSpPr/>
      </dsp:nvSpPr>
      <dsp:spPr>
        <a:xfrm>
          <a:off x="0" y="2258"/>
          <a:ext cx="7163257" cy="247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l-GR" sz="2800" b="1" i="1" kern="1200" dirty="0">
              <a:solidFill>
                <a:schemeClr val="accent2">
                  <a:lumMod val="50000"/>
                </a:schemeClr>
              </a:solidFill>
            </a:rPr>
            <a:t>Η ψυχή και η ιστορία της Κηφισιάς κατοικεί μέσα στα αρχοντικά της.</a:t>
          </a:r>
          <a:r>
            <a:rPr lang="el-GR" sz="2800" b="0" i="1" kern="1200" dirty="0">
              <a:solidFill>
                <a:schemeClr val="accent2">
                  <a:lumMod val="50000"/>
                </a:schemeClr>
              </a:solidFill>
            </a:rPr>
            <a:t> </a:t>
          </a:r>
          <a:r>
            <a:rPr lang="el-GR" sz="2800" b="1" i="1" kern="1200" dirty="0">
              <a:solidFill>
                <a:schemeClr val="accent2">
                  <a:lumMod val="50000"/>
                </a:schemeClr>
              </a:solidFill>
            </a:rPr>
            <a:t>Τα επιβλητικά κτίρια που κοσμούν το μέτωπο της Κηφισιάς, μεταφέρουν το άρωμα της ιστορίας στους σύγχρονους καιρούς. Ελάτε να τα γνωρίσουμε!</a:t>
          </a:r>
          <a:endParaRPr lang="en-US" sz="2800" i="1" kern="1200" dirty="0">
            <a:solidFill>
              <a:schemeClr val="accent2">
                <a:lumMod val="50000"/>
              </a:schemeClr>
            </a:solidFill>
          </a:endParaRPr>
        </a:p>
      </dsp:txBody>
      <dsp:txXfrm>
        <a:off x="0" y="2258"/>
        <a:ext cx="7163257" cy="2478895"/>
      </dsp:txXfrm>
    </dsp:sp>
    <dsp:sp modelId="{FBE30B41-B51F-4F5E-969B-DB515F8C8E2E}">
      <dsp:nvSpPr>
        <dsp:cNvPr id="0" name=""/>
        <dsp:cNvSpPr/>
      </dsp:nvSpPr>
      <dsp:spPr>
        <a:xfrm>
          <a:off x="0" y="2481153"/>
          <a:ext cx="717026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129C1-D8FF-4C5A-95AA-0EA19E98D7C1}">
      <dsp:nvSpPr>
        <dsp:cNvPr id="0" name=""/>
        <dsp:cNvSpPr/>
      </dsp:nvSpPr>
      <dsp:spPr>
        <a:xfrm>
          <a:off x="0" y="2481153"/>
          <a:ext cx="7170260" cy="115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b="1" i="1" kern="1200" dirty="0">
              <a:solidFill>
                <a:schemeClr val="accent2">
                  <a:lumMod val="75000"/>
                </a:schemeClr>
              </a:solidFill>
            </a:rPr>
            <a:t>ΒΙΛΑ ΚΑΖΟΥΛΗ</a:t>
          </a:r>
          <a:endParaRPr lang="en-US" sz="3200" b="1" i="1" kern="1200" dirty="0">
            <a:solidFill>
              <a:schemeClr val="accent2">
                <a:lumMod val="75000"/>
              </a:schemeClr>
            </a:solidFill>
          </a:endParaRPr>
        </a:p>
      </dsp:txBody>
      <dsp:txXfrm>
        <a:off x="0" y="2481153"/>
        <a:ext cx="7170260" cy="1155150"/>
      </dsp:txXfrm>
    </dsp:sp>
    <dsp:sp modelId="{4322D756-46E3-487E-A491-50AF4A75E278}">
      <dsp:nvSpPr>
        <dsp:cNvPr id="0" name=""/>
        <dsp:cNvSpPr/>
      </dsp:nvSpPr>
      <dsp:spPr>
        <a:xfrm>
          <a:off x="0" y="3636304"/>
          <a:ext cx="717026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63CAE1-D63F-4978-987D-B1A3FD937E69}">
      <dsp:nvSpPr>
        <dsp:cNvPr id="0" name=""/>
        <dsp:cNvSpPr/>
      </dsp:nvSpPr>
      <dsp:spPr>
        <a:xfrm>
          <a:off x="0" y="3636304"/>
          <a:ext cx="7163257" cy="12413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b="1" i="1" kern="1200" dirty="0">
              <a:solidFill>
                <a:schemeClr val="accent2">
                  <a:lumMod val="75000"/>
                </a:schemeClr>
              </a:solidFill>
            </a:rPr>
            <a:t>ΟΙΚΙΑ ΠΗΝΕΛΟΠΗΣ ΔΕΛΤΑ</a:t>
          </a:r>
          <a:endParaRPr lang="en-US" sz="3200" b="1" i="1" kern="1200" dirty="0">
            <a:solidFill>
              <a:schemeClr val="accent2">
                <a:lumMod val="75000"/>
              </a:schemeClr>
            </a:solidFill>
          </a:endParaRPr>
        </a:p>
      </dsp:txBody>
      <dsp:txXfrm>
        <a:off x="0" y="3636304"/>
        <a:ext cx="7163257" cy="1241359"/>
      </dsp:txXfrm>
    </dsp:sp>
    <dsp:sp modelId="{BD79D8A6-ED9B-4095-810A-FFA900BC1B08}">
      <dsp:nvSpPr>
        <dsp:cNvPr id="0" name=""/>
        <dsp:cNvSpPr/>
      </dsp:nvSpPr>
      <dsp:spPr>
        <a:xfrm>
          <a:off x="0" y="4877664"/>
          <a:ext cx="717026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72FAF-8348-4D80-BF18-8C564607626F}">
      <dsp:nvSpPr>
        <dsp:cNvPr id="0" name=""/>
        <dsp:cNvSpPr/>
      </dsp:nvSpPr>
      <dsp:spPr>
        <a:xfrm>
          <a:off x="0" y="4877664"/>
          <a:ext cx="7170260" cy="115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l-GR" sz="3200" b="1" i="1" kern="1200" dirty="0">
              <a:solidFill>
                <a:schemeClr val="accent2">
                  <a:lumMod val="75000"/>
                </a:schemeClr>
              </a:solidFill>
            </a:rPr>
            <a:t>ΟΙΚΙΑ ΠΑΥΛΟΥ ΜΕΛΑ</a:t>
          </a:r>
          <a:endParaRPr lang="en-US" sz="3200" b="1" i="1" kern="1200" dirty="0">
            <a:solidFill>
              <a:schemeClr val="accent2">
                <a:lumMod val="75000"/>
              </a:schemeClr>
            </a:solidFill>
          </a:endParaRPr>
        </a:p>
      </dsp:txBody>
      <dsp:txXfrm>
        <a:off x="0" y="4877664"/>
        <a:ext cx="7170260" cy="115515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7033-85F2-48BF-AD47-3329B3860B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96B8612E-0733-45D6-A87D-1F12CEC56E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41E58591-E6FC-4D96-86F3-8A7D0A848DE4}"/>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5" name="Footer Placeholder 4">
            <a:extLst>
              <a:ext uri="{FF2B5EF4-FFF2-40B4-BE49-F238E27FC236}">
                <a16:creationId xmlns:a16="http://schemas.microsoft.com/office/drawing/2014/main" id="{29400D46-0C68-44D0-8642-AF9FC577A736}"/>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4762196-01D7-4119-8739-3F20F50A199D}"/>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309979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96A76-73AE-4BB7-98B9-AE15DBDE5272}"/>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7CA7B880-E405-419B-8222-73845FC7E4D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39A44FD-97B4-48CF-936D-E7B02F24122D}"/>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5" name="Footer Placeholder 4">
            <a:extLst>
              <a:ext uri="{FF2B5EF4-FFF2-40B4-BE49-F238E27FC236}">
                <a16:creationId xmlns:a16="http://schemas.microsoft.com/office/drawing/2014/main" id="{C2DB488B-0437-4BAB-9D9A-D92C6329945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7282EB98-8444-43F2-A3B5-93651962F9A0}"/>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24439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59F067-D9D4-43D2-AF2B-79520AD09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D468EC5C-AD1A-48F3-9F54-18F58D768C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5AF3267F-3ADF-4DAA-904D-E1D476EDD493}"/>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5" name="Footer Placeholder 4">
            <a:extLst>
              <a:ext uri="{FF2B5EF4-FFF2-40B4-BE49-F238E27FC236}">
                <a16:creationId xmlns:a16="http://schemas.microsoft.com/office/drawing/2014/main" id="{F1094895-8ACE-4787-9AC4-6342FD8F453F}"/>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0905BBA-5A4F-4685-A39A-924A3B10680A}"/>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4028535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1C6C8-29C7-47B8-A559-56081257E7CA}"/>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8C51EF8C-325E-4897-8E01-1D4CFC4A2BF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72A216D9-2564-49F3-B5B8-06D11E0B1CFE}"/>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5" name="Footer Placeholder 4">
            <a:extLst>
              <a:ext uri="{FF2B5EF4-FFF2-40B4-BE49-F238E27FC236}">
                <a16:creationId xmlns:a16="http://schemas.microsoft.com/office/drawing/2014/main" id="{83F6A6A1-A5E7-4DA0-9929-2F7DA978C5D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138CF014-7E59-4255-930A-A827AF73A016}"/>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2512690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1968-CD3E-441A-B8AA-8F43F68DDB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454C1B2D-E5C0-4341-84A5-E66C1C6B2E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B6FE9E-83DA-42DD-A21A-79236F78271E}"/>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5" name="Footer Placeholder 4">
            <a:extLst>
              <a:ext uri="{FF2B5EF4-FFF2-40B4-BE49-F238E27FC236}">
                <a16:creationId xmlns:a16="http://schemas.microsoft.com/office/drawing/2014/main" id="{79238A63-43E2-410E-8042-5561B5C6FA8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A20EEFB1-9FC1-4277-8C49-E8AA239681CA}"/>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2176625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49DA-7216-40F5-95DB-BC7C8D43404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0464E739-FF56-4478-B329-FCD163BECB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04AE4872-9E9B-4B92-AE29-13A8BAFB4F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29492F9D-9423-4EBF-A063-F3B9AA05079F}"/>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6" name="Footer Placeholder 5">
            <a:extLst>
              <a:ext uri="{FF2B5EF4-FFF2-40B4-BE49-F238E27FC236}">
                <a16:creationId xmlns:a16="http://schemas.microsoft.com/office/drawing/2014/main" id="{B9384014-8816-4FAB-B310-96B859A9CF4C}"/>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9D25EB77-DE60-47C4-B9F4-7DA01F33A7B9}"/>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31317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50ED9-D73D-4669-AC37-00C97BC05EFB}"/>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C549675B-9435-4295-A9F3-4A932CED9E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3BA820-A504-4D11-93AF-D783588CDF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1234AB8D-B3EB-4074-8512-A904F853F2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EE95436-A5D3-4A6E-BD3B-8A25E6A368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ADA7AE82-820D-48F3-8878-9302E0BB43B6}"/>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8" name="Footer Placeholder 7">
            <a:extLst>
              <a:ext uri="{FF2B5EF4-FFF2-40B4-BE49-F238E27FC236}">
                <a16:creationId xmlns:a16="http://schemas.microsoft.com/office/drawing/2014/main" id="{C5F989BE-EF56-4DD3-806D-52518736A530}"/>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E3684A0F-C3F2-48F8-ADF9-68855DF6E4F7}"/>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2719532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C0A5A-586E-4C0A-B4B2-AF57B7097071}"/>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1F78ADE7-5A36-47D8-83DF-06B172FA486C}"/>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4" name="Footer Placeholder 3">
            <a:extLst>
              <a:ext uri="{FF2B5EF4-FFF2-40B4-BE49-F238E27FC236}">
                <a16:creationId xmlns:a16="http://schemas.microsoft.com/office/drawing/2014/main" id="{A51B3B18-6DEE-4731-A2E3-8BC3BB429E68}"/>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B1EDA4AF-C675-4B53-A037-616EBE5F2CD5}"/>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198311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37F78-53B4-461E-B802-D0841BBDECE8}"/>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3" name="Footer Placeholder 2">
            <a:extLst>
              <a:ext uri="{FF2B5EF4-FFF2-40B4-BE49-F238E27FC236}">
                <a16:creationId xmlns:a16="http://schemas.microsoft.com/office/drawing/2014/main" id="{E48C84DE-651F-43F6-A5E2-422AB40DADAE}"/>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7244D983-E267-4231-8948-05016970EC93}"/>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377863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E9849-C55C-4FF3-BE79-DC63DE7214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0F5DDE21-95A7-4C53-854E-41FA9964C7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64723674-563E-4E54-9CCF-1032AB91D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ED6C61-6F28-447C-A268-5AC8D3ED63D9}"/>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6" name="Footer Placeholder 5">
            <a:extLst>
              <a:ext uri="{FF2B5EF4-FFF2-40B4-BE49-F238E27FC236}">
                <a16:creationId xmlns:a16="http://schemas.microsoft.com/office/drawing/2014/main" id="{7520CD09-250A-4288-849D-FDC9B9A11327}"/>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478D974-6295-4E64-B5F6-28120152B25E}"/>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4187931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10E25-5D7A-4359-A931-F31C4F3D2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B060C5A2-4E4B-4412-97DC-479BA3CD0F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80347E09-8938-4701-B104-B938553BB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8BF43-69C4-4221-BD55-87EAA2609632}"/>
              </a:ext>
            </a:extLst>
          </p:cNvPr>
          <p:cNvSpPr>
            <a:spLocks noGrp="1"/>
          </p:cNvSpPr>
          <p:nvPr>
            <p:ph type="dt" sz="half" idx="10"/>
          </p:nvPr>
        </p:nvSpPr>
        <p:spPr/>
        <p:txBody>
          <a:bodyPr/>
          <a:lstStyle/>
          <a:p>
            <a:fld id="{4D33C7AE-C4A2-4879-947A-4F13C88678E9}" type="datetimeFigureOut">
              <a:rPr lang="el-GR" smtClean="0"/>
              <a:pPr/>
              <a:t>27/6/2022</a:t>
            </a:fld>
            <a:endParaRPr lang="el-GR"/>
          </a:p>
        </p:txBody>
      </p:sp>
      <p:sp>
        <p:nvSpPr>
          <p:cNvPr id="6" name="Footer Placeholder 5">
            <a:extLst>
              <a:ext uri="{FF2B5EF4-FFF2-40B4-BE49-F238E27FC236}">
                <a16:creationId xmlns:a16="http://schemas.microsoft.com/office/drawing/2014/main" id="{6C7CCC32-9F78-4690-9B09-81D4AD15466F}"/>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978C52B-A87D-4F1E-A377-51963B97B497}"/>
              </a:ext>
            </a:extLst>
          </p:cNvPr>
          <p:cNvSpPr>
            <a:spLocks noGrp="1"/>
          </p:cNvSpPr>
          <p:nvPr>
            <p:ph type="sldNum" sz="quarter" idx="12"/>
          </p:nvPr>
        </p:nvSpPr>
        <p:spPr/>
        <p:txBody>
          <a:bodyPr/>
          <a:lstStyle/>
          <a:p>
            <a:fld id="{A0032CEA-660D-4B88-9349-49398AC49857}" type="slidenum">
              <a:rPr lang="el-GR" smtClean="0"/>
              <a:pPr/>
              <a:t>‹#›</a:t>
            </a:fld>
            <a:endParaRPr lang="el-GR"/>
          </a:p>
        </p:txBody>
      </p:sp>
    </p:spTree>
    <p:extLst>
      <p:ext uri="{BB962C8B-B14F-4D97-AF65-F5344CB8AC3E}">
        <p14:creationId xmlns:p14="http://schemas.microsoft.com/office/powerpoint/2010/main" val="3866388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A5D28-EE42-486E-B4CF-7E4100C5D0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009EC7D2-6EC1-4AFF-85B1-D0D1265C2F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F2E34594-5BD6-4FBA-A19F-C7016834B4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33C7AE-C4A2-4879-947A-4F13C88678E9}" type="datetimeFigureOut">
              <a:rPr lang="el-GR" smtClean="0"/>
              <a:pPr/>
              <a:t>27/6/2022</a:t>
            </a:fld>
            <a:endParaRPr lang="el-GR"/>
          </a:p>
        </p:txBody>
      </p:sp>
      <p:sp>
        <p:nvSpPr>
          <p:cNvPr id="5" name="Footer Placeholder 4">
            <a:extLst>
              <a:ext uri="{FF2B5EF4-FFF2-40B4-BE49-F238E27FC236}">
                <a16:creationId xmlns:a16="http://schemas.microsoft.com/office/drawing/2014/main" id="{07545ABA-D1A8-4B34-A7DE-BCE1AC9E1F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5C31C76E-27DF-4DE2-B336-AACB94398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032CEA-660D-4B88-9349-49398AC49857}" type="slidenum">
              <a:rPr lang="el-GR" smtClean="0"/>
              <a:pPr/>
              <a:t>‹#›</a:t>
            </a:fld>
            <a:endParaRPr lang="el-GR"/>
          </a:p>
        </p:txBody>
      </p:sp>
    </p:spTree>
    <p:extLst>
      <p:ext uri="{BB962C8B-B14F-4D97-AF65-F5344CB8AC3E}">
        <p14:creationId xmlns:p14="http://schemas.microsoft.com/office/powerpoint/2010/main" val="18676855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6" name="Rectangle 145">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2"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050" name="Picture 2" descr="Βόλτα στην Κηφισιά | Sight-Being">
            <a:extLst>
              <a:ext uri="{FF2B5EF4-FFF2-40B4-BE49-F238E27FC236}">
                <a16:creationId xmlns:a16="http://schemas.microsoft.com/office/drawing/2014/main" id="{543A947C-27A0-4766-B0FA-71F5665909F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
          <a:stretch/>
        </p:blipFill>
        <p:spPr bwMode="auto">
          <a:xfrm>
            <a:off x="3048" y="0"/>
            <a:ext cx="7505614" cy="3910992"/>
          </a:xfrm>
          <a:prstGeom prst="rect">
            <a:avLst/>
          </a:prstGeom>
          <a:noFill/>
          <a:extLst>
            <a:ext uri="{909E8E84-426E-40DD-AFC4-6F175D3DCCD1}">
              <a14:hiddenFill xmlns:a14="http://schemas.microsoft.com/office/drawing/2010/main">
                <a:solidFill>
                  <a:srgbClr val="FFFFFF"/>
                </a:solidFill>
              </a14:hiddenFill>
            </a:ext>
          </a:extLst>
        </p:spPr>
      </p:pic>
      <p:sp>
        <p:nvSpPr>
          <p:cNvPr id="2063" name="Content Placeholder 2062">
            <a:extLst>
              <a:ext uri="{FF2B5EF4-FFF2-40B4-BE49-F238E27FC236}">
                <a16:creationId xmlns:a16="http://schemas.microsoft.com/office/drawing/2014/main" id="{930E9560-FC72-ED4F-CD20-22A067CF730A}"/>
              </a:ext>
            </a:extLst>
          </p:cNvPr>
          <p:cNvSpPr>
            <a:spLocks noGrp="1"/>
          </p:cNvSpPr>
          <p:nvPr>
            <p:ph idx="1"/>
          </p:nvPr>
        </p:nvSpPr>
        <p:spPr>
          <a:xfrm>
            <a:off x="7646276" y="802253"/>
            <a:ext cx="3337963" cy="5078285"/>
          </a:xfrm>
        </p:spPr>
        <p:txBody>
          <a:bodyPr anchor="t">
            <a:normAutofit fontScale="70000" lnSpcReduction="20000"/>
          </a:bodyPr>
          <a:lstStyle/>
          <a:p>
            <a:pPr marL="0" indent="0">
              <a:buNone/>
            </a:pPr>
            <a:endParaRPr lang="el-GR" sz="2000" dirty="0">
              <a:solidFill>
                <a:srgbClr val="FFFFFF"/>
              </a:solidFill>
            </a:endParaRPr>
          </a:p>
          <a:p>
            <a:pPr marL="0" indent="0">
              <a:buNone/>
            </a:pPr>
            <a:r>
              <a:rPr lang="el-GR" sz="6000" b="1" dirty="0">
                <a:solidFill>
                  <a:srgbClr val="FFFFFF"/>
                </a:solidFill>
              </a:rPr>
              <a:t>ΚΗΦΙΣΙΑ</a:t>
            </a:r>
          </a:p>
          <a:p>
            <a:pPr marL="0" indent="0">
              <a:buNone/>
            </a:pPr>
            <a:endParaRPr lang="el-GR" sz="3200" b="1" dirty="0">
              <a:solidFill>
                <a:srgbClr val="FFFFFF"/>
              </a:solidFill>
            </a:endParaRPr>
          </a:p>
          <a:p>
            <a:pPr marL="0" indent="0">
              <a:buNone/>
            </a:pPr>
            <a:endParaRPr lang="el-GR" sz="3200" b="1" dirty="0">
              <a:solidFill>
                <a:srgbClr val="FFFFFF"/>
              </a:solidFill>
            </a:endParaRPr>
          </a:p>
          <a:p>
            <a:pPr marL="0" indent="0">
              <a:buNone/>
            </a:pPr>
            <a:r>
              <a:rPr lang="el-GR" sz="4600" b="1" dirty="0">
                <a:solidFill>
                  <a:schemeClr val="accent4">
                    <a:lumMod val="40000"/>
                    <a:lumOff val="60000"/>
                  </a:schemeClr>
                </a:solidFill>
              </a:rPr>
              <a:t>ΜΟΥΣΕΙΑ</a:t>
            </a:r>
          </a:p>
          <a:p>
            <a:pPr marL="0" indent="0">
              <a:buNone/>
            </a:pPr>
            <a:r>
              <a:rPr lang="el-GR" sz="4600" b="1" dirty="0">
                <a:solidFill>
                  <a:schemeClr val="accent4">
                    <a:lumMod val="40000"/>
                    <a:lumOff val="60000"/>
                  </a:schemeClr>
                </a:solidFill>
              </a:rPr>
              <a:t>ΠΙΝΑΚΟΘΗΚΕΣ</a:t>
            </a:r>
          </a:p>
          <a:p>
            <a:pPr marL="0" indent="0">
              <a:buNone/>
            </a:pPr>
            <a:r>
              <a:rPr lang="el-GR" sz="4600" b="1" dirty="0">
                <a:solidFill>
                  <a:schemeClr val="accent4">
                    <a:lumMod val="40000"/>
                    <a:lumOff val="60000"/>
                  </a:schemeClr>
                </a:solidFill>
              </a:rPr>
              <a:t>ΙΣΤΟΡΙΚΑ ΚΤΙΡΙΑ</a:t>
            </a:r>
          </a:p>
          <a:p>
            <a:pPr marL="0" indent="0">
              <a:buNone/>
            </a:pPr>
            <a:endParaRPr lang="el-GR" sz="3500" b="1" dirty="0">
              <a:solidFill>
                <a:schemeClr val="accent4">
                  <a:lumMod val="40000"/>
                  <a:lumOff val="60000"/>
                </a:schemeClr>
              </a:solidFill>
            </a:endParaRPr>
          </a:p>
          <a:p>
            <a:pPr marL="0" indent="0">
              <a:buNone/>
            </a:pPr>
            <a:endParaRPr lang="el-GR" sz="3500" b="1" dirty="0">
              <a:solidFill>
                <a:schemeClr val="accent4">
                  <a:lumMod val="40000"/>
                  <a:lumOff val="60000"/>
                </a:schemeClr>
              </a:solidFill>
            </a:endParaRPr>
          </a:p>
          <a:p>
            <a:pPr marL="0" indent="0">
              <a:buNone/>
            </a:pPr>
            <a:r>
              <a:rPr lang="el-GR" sz="3100" b="1" i="1" dirty="0">
                <a:solidFill>
                  <a:schemeClr val="bg2"/>
                </a:solidFill>
              </a:rPr>
              <a:t>     ΔΙΟΝΥΣΙΑ ΒΟΥΤΣΙΝΑ</a:t>
            </a:r>
          </a:p>
          <a:p>
            <a:pPr marL="0" indent="0">
              <a:buNone/>
            </a:pPr>
            <a:r>
              <a:rPr lang="el-GR" sz="3100" b="1" i="1" dirty="0">
                <a:solidFill>
                  <a:schemeClr val="bg2"/>
                </a:solidFill>
              </a:rPr>
              <a:t>    ΜΑΤΟΥΛΑ ΙΩΑΝΝΙΔΗ</a:t>
            </a:r>
          </a:p>
          <a:p>
            <a:pPr marL="0" indent="0">
              <a:buNone/>
            </a:pPr>
            <a:r>
              <a:rPr lang="el-GR" sz="3100" b="1" i="1" dirty="0">
                <a:solidFill>
                  <a:schemeClr val="bg2"/>
                </a:solidFill>
              </a:rPr>
              <a:t>     ΑΝΤΩΝΗΣ ΚΛΗΜΟΣ</a:t>
            </a:r>
            <a:endParaRPr lang="en-US" sz="3100" b="1" i="1" dirty="0">
              <a:solidFill>
                <a:schemeClr val="bg2"/>
              </a:solidFill>
            </a:endParaRPr>
          </a:p>
        </p:txBody>
      </p:sp>
      <p:sp>
        <p:nvSpPr>
          <p:cNvPr id="154"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2052" name="Picture 4" descr="Goulandris Natural History Museum | Save with an Athens Spotlighted Pass">
            <a:extLst>
              <a:ext uri="{FF2B5EF4-FFF2-40B4-BE49-F238E27FC236}">
                <a16:creationId xmlns:a16="http://schemas.microsoft.com/office/drawing/2014/main" id="{165BBBB9-2F64-4535-BF46-B573C11B113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 y="3910992"/>
            <a:ext cx="7505614" cy="3006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9203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658C-3332-423F-A144-51AF793492A8}"/>
              </a:ext>
            </a:extLst>
          </p:cNvPr>
          <p:cNvSpPr>
            <a:spLocks noGrp="1"/>
          </p:cNvSpPr>
          <p:nvPr>
            <p:ph type="title"/>
          </p:nvPr>
        </p:nvSpPr>
        <p:spPr>
          <a:xfrm>
            <a:off x="609601" y="4761189"/>
            <a:ext cx="10923638" cy="941520"/>
          </a:xfrm>
        </p:spPr>
        <p:txBody>
          <a:bodyPr vert="horz" lIns="91440" tIns="45720" rIns="91440" bIns="45720" rtlCol="0" anchor="b">
            <a:normAutofit/>
          </a:bodyPr>
          <a:lstStyle/>
          <a:p>
            <a:r>
              <a:rPr lang="el-GR" b="1" kern="1200" dirty="0">
                <a:solidFill>
                  <a:schemeClr val="tx1"/>
                </a:solidFill>
                <a:latin typeface="+mj-lt"/>
                <a:ea typeface="+mj-ea"/>
                <a:cs typeface="+mj-cs"/>
              </a:rPr>
              <a:t>ΣΚΙΡΩΝΕΙΟ ΜΟΥΣΕΙΟ ΚΗΦΙΣΙΑΣ</a:t>
            </a:r>
            <a:endParaRPr lang="en-US" b="1" kern="1200" dirty="0">
              <a:solidFill>
                <a:schemeClr val="tx1"/>
              </a:solidFill>
              <a:latin typeface="+mj-lt"/>
              <a:ea typeface="+mj-ea"/>
              <a:cs typeface="+mj-cs"/>
            </a:endParaRPr>
          </a:p>
        </p:txBody>
      </p:sp>
      <p:pic>
        <p:nvPicPr>
          <p:cNvPr id="12296" name="Picture 8" descr="Σκιρώνειο Κέντρο Κηφησιάς | ΣΚΙΡΩΝΕΙΟ | Σκιρώνειο Μουσείο Πολυχρονόπουλου">
            <a:extLst>
              <a:ext uri="{FF2B5EF4-FFF2-40B4-BE49-F238E27FC236}">
                <a16:creationId xmlns:a16="http://schemas.microsoft.com/office/drawing/2014/main" id="{4A829CBE-576F-439C-BCAD-007DC994362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3008514" cy="4257356"/>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Σκιρώνειο Κέντρο Κηφησιάς | ΣΚΙΡΩΝΕΙΟ | Σκιρώνειο Μουσείο Πολυχρονόπουλου">
            <a:extLst>
              <a:ext uri="{FF2B5EF4-FFF2-40B4-BE49-F238E27FC236}">
                <a16:creationId xmlns:a16="http://schemas.microsoft.com/office/drawing/2014/main" id="{D2BD178E-052D-45E9-8B9F-ADCEF2A040B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261" y="10"/>
            <a:ext cx="3008534" cy="4261094"/>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Σκιρώνειο Κέντρο Κηφησιάς | ΣΚΙΡΩΝΕΙΟ | Σκιρώνειο Μουσείο Πολυχρονόπουλου">
            <a:extLst>
              <a:ext uri="{FF2B5EF4-FFF2-40B4-BE49-F238E27FC236}">
                <a16:creationId xmlns:a16="http://schemas.microsoft.com/office/drawing/2014/main" id="{E66F9137-2A91-4938-9EDF-E0484B933FB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3"/>
          <a:stretch/>
        </p:blipFill>
        <p:spPr bwMode="auto">
          <a:xfrm>
            <a:off x="6122522" y="10"/>
            <a:ext cx="3008376"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141" name="Straight Connector 140">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82614"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pic>
        <p:nvPicPr>
          <p:cNvPr id="12290" name="Picture 2" descr="Σκιρώνειο Κέντρο Κηφησιάς | ΣΚΙΡΩΝΕΙΟ | Σκιρώνειο Μουσείο Πολυχρονόπουλου">
            <a:extLst>
              <a:ext uri="{FF2B5EF4-FFF2-40B4-BE49-F238E27FC236}">
                <a16:creationId xmlns:a16="http://schemas.microsoft.com/office/drawing/2014/main" id="{3D51C1D5-495A-4935-97C6-8D4660EBAAAB}"/>
              </a:ext>
            </a:extLst>
          </p:cNvPr>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a:stretch/>
        </p:blipFill>
        <p:spPr bwMode="auto">
          <a:xfrm>
            <a:off x="9183624" y="10"/>
            <a:ext cx="3008376" cy="4261094"/>
          </a:xfrm>
          <a:prstGeom prst="rect">
            <a:avLst/>
          </a:prstGeom>
          <a:noFill/>
          <a:extLst>
            <a:ext uri="{909E8E84-426E-40DD-AFC4-6F175D3DCCD1}">
              <a14:hiddenFill xmlns:a14="http://schemas.microsoft.com/office/drawing/2010/main">
                <a:solidFill>
                  <a:srgbClr val="FFFFFF"/>
                </a:solidFill>
              </a14:hiddenFill>
            </a:ext>
          </a:extLst>
        </p:spPr>
      </p:pic>
      <p:cxnSp>
        <p:nvCxnSpPr>
          <p:cNvPr id="143" name="Straight Connector 142">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0627B73E-D784-4780-AA33-DCDFE7DA16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27921"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99FF1850-8D1E-4E84-BD9E-F2E9069585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137307"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87599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6" name="Rectangle 70">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77" name="Group 72">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3078"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79"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0"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1"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2" name="Rectangle 77">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A4B811E-FB47-4A41-879F-01D39B54CD6F}"/>
              </a:ext>
            </a:extLst>
          </p:cNvPr>
          <p:cNvSpPr>
            <a:spLocks noGrp="1"/>
          </p:cNvSpPr>
          <p:nvPr>
            <p:ph type="title"/>
          </p:nvPr>
        </p:nvSpPr>
        <p:spPr>
          <a:xfrm>
            <a:off x="1047280" y="759805"/>
            <a:ext cx="10306520" cy="1325563"/>
          </a:xfrm>
        </p:spPr>
        <p:txBody>
          <a:bodyPr>
            <a:normAutofit/>
          </a:bodyPr>
          <a:lstStyle/>
          <a:p>
            <a:r>
              <a:rPr lang="el-GR" sz="4000" b="1" dirty="0">
                <a:solidFill>
                  <a:srgbClr val="FFFFFF"/>
                </a:solidFill>
                <a:latin typeface="+mn-lt"/>
              </a:rPr>
              <a:t>ΠΙΝΑΚΟΘΗΚΕΣ</a:t>
            </a:r>
          </a:p>
        </p:txBody>
      </p:sp>
      <p:sp>
        <p:nvSpPr>
          <p:cNvPr id="3" name="Content Placeholder 2">
            <a:extLst>
              <a:ext uri="{FF2B5EF4-FFF2-40B4-BE49-F238E27FC236}">
                <a16:creationId xmlns:a16="http://schemas.microsoft.com/office/drawing/2014/main" id="{C91499E7-56B9-40DE-8BCE-3FB0BC0393AC}"/>
              </a:ext>
            </a:extLst>
          </p:cNvPr>
          <p:cNvSpPr>
            <a:spLocks noGrp="1"/>
          </p:cNvSpPr>
          <p:nvPr>
            <p:ph idx="1"/>
          </p:nvPr>
        </p:nvSpPr>
        <p:spPr>
          <a:xfrm>
            <a:off x="1119322" y="2347913"/>
            <a:ext cx="4889673" cy="4384408"/>
          </a:xfrm>
        </p:spPr>
        <p:txBody>
          <a:bodyPr>
            <a:noAutofit/>
          </a:bodyPr>
          <a:lstStyle/>
          <a:p>
            <a:pPr marL="0" indent="0">
              <a:buNone/>
            </a:pPr>
            <a:r>
              <a:rPr lang="el-GR" b="1" i="0" dirty="0">
                <a:solidFill>
                  <a:schemeClr val="accent4">
                    <a:lumMod val="50000"/>
                  </a:schemeClr>
                </a:solidFill>
                <a:effectLst/>
              </a:rPr>
              <a:t>Η </a:t>
            </a:r>
            <a:r>
              <a:rPr lang="el-GR" b="1" i="1" dirty="0">
                <a:solidFill>
                  <a:schemeClr val="accent2">
                    <a:lumMod val="50000"/>
                  </a:schemeClr>
                </a:solidFill>
                <a:effectLst/>
              </a:rPr>
              <a:t>«ΠΙΝΑΚΟΘΗΚΗ ΚΟΥΒΟΥΤΣΑΚΗ»  </a:t>
            </a:r>
            <a:r>
              <a:rPr lang="el-GR" b="1" i="0" dirty="0">
                <a:solidFill>
                  <a:schemeClr val="accent4">
                    <a:lumMod val="50000"/>
                  </a:schemeClr>
                </a:solidFill>
                <a:effectLst/>
              </a:rPr>
              <a:t>ιδρύθηκε το 1995 με πρωτοβουλία του Παναγιώτη Ν. Κουβουτσάκη.</a:t>
            </a:r>
            <a:br>
              <a:rPr lang="el-GR" b="1" dirty="0">
                <a:solidFill>
                  <a:schemeClr val="accent4">
                    <a:lumMod val="50000"/>
                  </a:schemeClr>
                </a:solidFill>
              </a:rPr>
            </a:br>
            <a:br>
              <a:rPr lang="el-GR" b="1" dirty="0">
                <a:solidFill>
                  <a:schemeClr val="accent4">
                    <a:lumMod val="50000"/>
                  </a:schemeClr>
                </a:solidFill>
              </a:rPr>
            </a:br>
            <a:r>
              <a:rPr lang="el-GR" b="1" i="0" dirty="0">
                <a:solidFill>
                  <a:schemeClr val="accent4">
                    <a:lumMod val="50000"/>
                  </a:schemeClr>
                </a:solidFill>
                <a:effectLst/>
              </a:rPr>
              <a:t>Σκοπός της είναι η ανάπτυξη, η καλλιέργεια, η προαγωγή και η διάδοση των εικαστικών τεχνών, με ιδιαίτερη έμφαση στην Ελληνική παραστατική ζωγραφική και γλυπτική.</a:t>
            </a:r>
            <a:br>
              <a:rPr lang="el-GR" b="1" dirty="0">
                <a:solidFill>
                  <a:schemeClr val="accent4">
                    <a:lumMod val="50000"/>
                  </a:schemeClr>
                </a:solidFill>
              </a:rPr>
            </a:br>
            <a:br>
              <a:rPr lang="el-GR" sz="2400" dirty="0"/>
            </a:br>
            <a:endParaRPr lang="el-GR" sz="2400" dirty="0"/>
          </a:p>
        </p:txBody>
      </p:sp>
      <p:pic>
        <p:nvPicPr>
          <p:cNvPr id="3074" name="Picture 2" descr="Πινακοθήκη Κουβουτσάκη | ΚηφισιώτικαΝέα">
            <a:extLst>
              <a:ext uri="{FF2B5EF4-FFF2-40B4-BE49-F238E27FC236}">
                <a16:creationId xmlns:a16="http://schemas.microsoft.com/office/drawing/2014/main" id="{717CF557-BD0E-4086-A401-D45229F0BD7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094476" y="2320431"/>
            <a:ext cx="5945963" cy="4411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514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10" name="Rectangle 8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E52C10-7312-42C2-A22D-1EF54303A0D1}"/>
              </a:ext>
            </a:extLst>
          </p:cNvPr>
          <p:cNvSpPr>
            <a:spLocks noGrp="1"/>
          </p:cNvSpPr>
          <p:nvPr>
            <p:ph idx="1"/>
          </p:nvPr>
        </p:nvSpPr>
        <p:spPr>
          <a:xfrm>
            <a:off x="81835" y="715568"/>
            <a:ext cx="6301756" cy="6380154"/>
          </a:xfrm>
        </p:spPr>
        <p:txBody>
          <a:bodyPr>
            <a:noAutofit/>
          </a:bodyPr>
          <a:lstStyle/>
          <a:p>
            <a:pPr marL="0" indent="0">
              <a:buNone/>
            </a:pPr>
            <a:r>
              <a:rPr lang="el-GR" b="1" i="0" dirty="0">
                <a:solidFill>
                  <a:srgbClr val="002060"/>
                </a:solidFill>
                <a:effectLst/>
              </a:rPr>
              <a:t>Λειτουργεί σαν πολυδύναμο τοπικό πολιτιστικό κέντρο και Μουσείο Ζωγραφικής, σε ιδιόκτητο κτίριο που βρίσκεται στη συμβολή των οδών Λεβίδου και Παπαδιαμάντη, στο κέντρο της Κηφισιάς.</a:t>
            </a:r>
            <a:br>
              <a:rPr lang="el-GR" b="1" dirty="0">
                <a:solidFill>
                  <a:srgbClr val="002060"/>
                </a:solidFill>
              </a:rPr>
            </a:br>
            <a:br>
              <a:rPr lang="el-GR" b="1" dirty="0">
                <a:solidFill>
                  <a:srgbClr val="002060"/>
                </a:solidFill>
              </a:rPr>
            </a:br>
            <a:r>
              <a:rPr lang="el-GR" b="1" i="0" dirty="0">
                <a:solidFill>
                  <a:srgbClr val="002060"/>
                </a:solidFill>
                <a:effectLst/>
              </a:rPr>
              <a:t>Η μόνιμη συλλογή της στεγάζεται σε αίθουσες σύγχρονων μουσειολογικών προδιαγραφών, συνολικής έκτασης περίπου 2.000 τ.μ. </a:t>
            </a:r>
            <a:br>
              <a:rPr lang="el-GR" b="1" dirty="0">
                <a:solidFill>
                  <a:srgbClr val="002060"/>
                </a:solidFill>
              </a:rPr>
            </a:br>
            <a:endParaRPr lang="el-GR" b="1" dirty="0">
              <a:solidFill>
                <a:srgbClr val="002060"/>
              </a:solidFill>
            </a:endParaRPr>
          </a:p>
        </p:txBody>
      </p:sp>
      <p:pic>
        <p:nvPicPr>
          <p:cNvPr id="4100" name="Picture 4" descr="The Museum - Kouvoutsakis Art Institute">
            <a:extLst>
              <a:ext uri="{FF2B5EF4-FFF2-40B4-BE49-F238E27FC236}">
                <a16:creationId xmlns:a16="http://schemas.microsoft.com/office/drawing/2014/main" id="{ACAF9815-3F55-46DA-9D21-881B328F445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12116" y="10"/>
            <a:ext cx="5779884" cy="228780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Πινακοθήκη Κουβουτσάκη | Αθήνα">
            <a:extLst>
              <a:ext uri="{FF2B5EF4-FFF2-40B4-BE49-F238E27FC236}">
                <a16:creationId xmlns:a16="http://schemas.microsoft.com/office/drawing/2014/main" id="{FF498558-71A9-49B8-8167-7BAA8540487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412116" y="4570184"/>
            <a:ext cx="5779884" cy="22878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Museum - Kouvoutsakis Art Institute">
            <a:extLst>
              <a:ext uri="{FF2B5EF4-FFF2-40B4-BE49-F238E27FC236}">
                <a16:creationId xmlns:a16="http://schemas.microsoft.com/office/drawing/2014/main" id="{8070F91B-1E18-4FEC-BA53-C1F584EEE06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412116" y="2288006"/>
            <a:ext cx="5779884" cy="2287816"/>
          </a:xfrm>
          <a:prstGeom prst="rect">
            <a:avLst/>
          </a:prstGeom>
          <a:noFill/>
          <a:extLst>
            <a:ext uri="{909E8E84-426E-40DD-AFC4-6F175D3DCCD1}">
              <a14:hiddenFill xmlns:a14="http://schemas.microsoft.com/office/drawing/2010/main">
                <a:solidFill>
                  <a:srgbClr val="FFFFFF"/>
                </a:solidFill>
              </a14:hiddenFill>
            </a:ext>
          </a:extLst>
        </p:spPr>
      </p:pic>
      <p:grpSp>
        <p:nvGrpSpPr>
          <p:cNvPr id="4111" name="Group 82">
            <a:extLst>
              <a:ext uri="{FF2B5EF4-FFF2-40B4-BE49-F238E27FC236}">
                <a16:creationId xmlns:a16="http://schemas.microsoft.com/office/drawing/2014/main" id="{4E1CCBAB-B73B-43B3-B640-671A62937F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84" name="Rectangle 83">
              <a:extLst>
                <a:ext uri="{FF2B5EF4-FFF2-40B4-BE49-F238E27FC236}">
                  <a16:creationId xmlns:a16="http://schemas.microsoft.com/office/drawing/2014/main" id="{3B1CF92E-2B5D-487A-A899-BB649820A3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2" name="Isosceles Triangle 84">
              <a:extLst>
                <a:ext uri="{FF2B5EF4-FFF2-40B4-BE49-F238E27FC236}">
                  <a16:creationId xmlns:a16="http://schemas.microsoft.com/office/drawing/2014/main" id="{E7354EA5-24E3-4F7E-933A-53A274ADA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13" name="Isosceles Triangle 86">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4" name="Rectangle 88">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6464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079787-FFC4-4C0B-9745-1C7ECEA198B5}"/>
              </a:ext>
            </a:extLst>
          </p:cNvPr>
          <p:cNvSpPr>
            <a:spLocks noGrp="1"/>
          </p:cNvSpPr>
          <p:nvPr>
            <p:ph type="title"/>
          </p:nvPr>
        </p:nvSpPr>
        <p:spPr>
          <a:xfrm>
            <a:off x="635000" y="640823"/>
            <a:ext cx="3418659" cy="5583148"/>
          </a:xfrm>
        </p:spPr>
        <p:txBody>
          <a:bodyPr anchor="ctr">
            <a:normAutofit/>
          </a:bodyPr>
          <a:lstStyle/>
          <a:p>
            <a:r>
              <a:rPr lang="el-GR" sz="5400" b="1" dirty="0">
                <a:solidFill>
                  <a:schemeClr val="accent4">
                    <a:lumMod val="50000"/>
                  </a:schemeClr>
                </a:solidFill>
                <a:latin typeface="+mn-lt"/>
              </a:rPr>
              <a:t>ΙΣΤΟΡΙΚΑ ΚΤΙΡΙΑ</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FDA7D1F-5EE9-09E7-4F3D-B8F200C64A35}"/>
              </a:ext>
            </a:extLst>
          </p:cNvPr>
          <p:cNvGraphicFramePr>
            <a:graphicFrameLocks noGrp="1"/>
          </p:cNvGraphicFramePr>
          <p:nvPr>
            <p:ph idx="1"/>
            <p:extLst>
              <p:ext uri="{D42A27DB-BD31-4B8C-83A1-F6EECF244321}">
                <p14:modId xmlns:p14="http://schemas.microsoft.com/office/powerpoint/2010/main" val="638790404"/>
              </p:ext>
            </p:extLst>
          </p:nvPr>
        </p:nvGraphicFramePr>
        <p:xfrm>
          <a:off x="4378270" y="141890"/>
          <a:ext cx="7170260" cy="6035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1199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3974324-BA1E-4DD8-9924-521AFFAED0DD}"/>
              </a:ext>
            </a:extLst>
          </p:cNvPr>
          <p:cNvSpPr>
            <a:spLocks noGrp="1"/>
          </p:cNvSpPr>
          <p:nvPr>
            <p:ph type="title"/>
          </p:nvPr>
        </p:nvSpPr>
        <p:spPr>
          <a:xfrm>
            <a:off x="572493" y="238539"/>
            <a:ext cx="11018520" cy="775493"/>
          </a:xfrm>
        </p:spPr>
        <p:txBody>
          <a:bodyPr anchor="b">
            <a:normAutofit/>
          </a:bodyPr>
          <a:lstStyle/>
          <a:p>
            <a:r>
              <a:rPr lang="el-GR" b="1" dirty="0">
                <a:solidFill>
                  <a:schemeClr val="accent2">
                    <a:lumMod val="50000"/>
                  </a:schemeClr>
                </a:solidFill>
                <a:latin typeface="+mn-lt"/>
              </a:rPr>
              <a:t>ΒΙΛΑ ΚΑΖΟΥΛΗ</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AC834C3-F179-4209-8953-D4B44FCB51A0}"/>
              </a:ext>
            </a:extLst>
          </p:cNvPr>
          <p:cNvSpPr>
            <a:spLocks noGrp="1"/>
          </p:cNvSpPr>
          <p:nvPr>
            <p:ph idx="1"/>
          </p:nvPr>
        </p:nvSpPr>
        <p:spPr>
          <a:xfrm>
            <a:off x="281630" y="1898054"/>
            <a:ext cx="7394028" cy="4707968"/>
          </a:xfrm>
        </p:spPr>
        <p:txBody>
          <a:bodyPr anchor="t">
            <a:normAutofit/>
          </a:bodyPr>
          <a:lstStyle/>
          <a:p>
            <a:pPr marL="0" indent="0">
              <a:buNone/>
            </a:pPr>
            <a:r>
              <a:rPr lang="el-GR" sz="2400" b="1" i="0" dirty="0">
                <a:solidFill>
                  <a:schemeClr val="accent2">
                    <a:lumMod val="50000"/>
                  </a:schemeClr>
                </a:solidFill>
                <a:effectLst/>
              </a:rPr>
              <a:t>Ένα από τα πιο εντυπωσιακά κτίρια που «στολίζουν» τη Λεωφόρο Κηφισίας</a:t>
            </a:r>
            <a:r>
              <a:rPr lang="el-GR" sz="2400" b="1" dirty="0">
                <a:solidFill>
                  <a:schemeClr val="accent2">
                    <a:lumMod val="50000"/>
                  </a:schemeClr>
                </a:solidFill>
              </a:rPr>
              <a:t> σ</a:t>
            </a:r>
            <a:r>
              <a:rPr lang="el-GR" sz="2400" b="1" i="0" dirty="0">
                <a:solidFill>
                  <a:schemeClr val="accent2">
                    <a:lumMod val="50000"/>
                  </a:schemeClr>
                </a:solidFill>
                <a:effectLst/>
              </a:rPr>
              <a:t>το ύψος του Ζηρίνειου, η Βίλα Καζούλη δημιουργήθηκε το 1902 από τον ομογενή από την Αλεξάνδρεια έμπορο Νικόλαο Καζούλη.</a:t>
            </a:r>
          </a:p>
          <a:p>
            <a:pPr marL="0" indent="0">
              <a:buNone/>
            </a:pPr>
            <a:r>
              <a:rPr lang="el-GR" sz="2400" b="1" i="0" dirty="0">
                <a:solidFill>
                  <a:schemeClr val="accent2">
                    <a:lumMod val="50000"/>
                  </a:schemeClr>
                </a:solidFill>
                <a:effectLst/>
              </a:rPr>
              <a:t>Στο 47.000 τ.μ. έκτασης κτήμα δημιουργήθηκε ένα κτίσμα που ξεχωρίζει για τα στοιχεία νεοκλασικισμού                                      αναγεννησιακής αρχιτεκτονικής που το χαρακτηρίζουν, ενώ ο εντυπωσιακός του τρούλος αδιαμφισβήτητα κεντρίζει τα βλέμματα όλων, στην προσπάθειά του να εναρμονιστεί με το υπόλοιπο κτίριο.</a:t>
            </a:r>
          </a:p>
          <a:p>
            <a:endParaRPr lang="el-GR" sz="1900" dirty="0"/>
          </a:p>
        </p:txBody>
      </p:sp>
      <p:pic>
        <p:nvPicPr>
          <p:cNvPr id="13314" name="Picture 2">
            <a:extLst>
              <a:ext uri="{FF2B5EF4-FFF2-40B4-BE49-F238E27FC236}">
                <a16:creationId xmlns:a16="http://schemas.microsoft.com/office/drawing/2014/main" id="{44E07267-4715-4B08-ABE4-E73124D9CEC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5512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C026837-2B19-4F37-A707-DC9C9267FE08}"/>
              </a:ext>
            </a:extLst>
          </p:cNvPr>
          <p:cNvSpPr>
            <a:spLocks noGrp="1"/>
          </p:cNvSpPr>
          <p:nvPr>
            <p:ph idx="1"/>
          </p:nvPr>
        </p:nvSpPr>
        <p:spPr>
          <a:xfrm>
            <a:off x="275334" y="543147"/>
            <a:ext cx="5431783" cy="5771706"/>
          </a:xfrm>
        </p:spPr>
        <p:txBody>
          <a:bodyPr>
            <a:normAutofit fontScale="92500" lnSpcReduction="20000"/>
          </a:bodyPr>
          <a:lstStyle/>
          <a:p>
            <a:pPr marL="0" indent="0">
              <a:buNone/>
            </a:pPr>
            <a:r>
              <a:rPr lang="el-GR" b="1" i="0" dirty="0">
                <a:solidFill>
                  <a:schemeClr val="accent2">
                    <a:lumMod val="50000"/>
                  </a:schemeClr>
                </a:solidFill>
                <a:effectLst/>
              </a:rPr>
              <a:t>Κατά καιρούς στην έπαυλη των 2.500 τ.μ. φιλοξενήθηκαν, κυρίως τα καλοκαίρια, σπουδαίοι εκπρόσωποι των γραμμάτων και των τεχνών, πολιτικοί και βασιλιάδες ανάμεσα στους οποίους ο Γεώργιος Α’ και ο Φαρούκ της Αιγύπτου. </a:t>
            </a:r>
          </a:p>
          <a:p>
            <a:pPr marL="0" indent="0">
              <a:buNone/>
            </a:pPr>
            <a:r>
              <a:rPr lang="el-GR" b="1" i="0" dirty="0">
                <a:solidFill>
                  <a:schemeClr val="accent2">
                    <a:lumMod val="50000"/>
                  </a:schemeClr>
                </a:solidFill>
                <a:effectLst/>
              </a:rPr>
              <a:t>Μεταγενέστερα σε αυτή στεγάστηκε το πρώτο ΚΑΤ, έως το 1952, λειτούργησε ως χώρος περίθαλψης σεισμοπαθών με το σεισμό των Ιονίων. </a:t>
            </a:r>
          </a:p>
          <a:p>
            <a:pPr marL="0" indent="0">
              <a:buNone/>
            </a:pPr>
            <a:r>
              <a:rPr lang="el-GR" b="1" i="0" dirty="0">
                <a:solidFill>
                  <a:schemeClr val="accent2">
                    <a:lumMod val="50000"/>
                  </a:schemeClr>
                </a:solidFill>
                <a:effectLst/>
              </a:rPr>
              <a:t>Σήμερα, η βίλα που το 1976 χαρακτηρίστηκε από το Υπουργείο Πολιτισμού ως διατηρητέα, και μετά από συντήρηση που ξεκίνησε το 1996, στεγάζει το «Εθνικό Κέντρο Περιβάλλοντος και Αειφόρου Ανάπτυξης».</a:t>
            </a:r>
          </a:p>
          <a:p>
            <a:endParaRPr lang="el-GR" sz="1700" dirty="0"/>
          </a:p>
        </p:txBody>
      </p:sp>
      <p:grpSp>
        <p:nvGrpSpPr>
          <p:cNvPr id="73" name="Group 72">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74" name="Isosceles Triangle 73">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338" name="Picture 2">
            <a:extLst>
              <a:ext uri="{FF2B5EF4-FFF2-40B4-BE49-F238E27FC236}">
                <a16:creationId xmlns:a16="http://schemas.microsoft.com/office/drawing/2014/main" id="{47D4583D-A314-4C74-BE70-AB9AF11C0D7F}"/>
              </a:ext>
            </a:extLst>
          </p:cNvPr>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982451" y="788008"/>
            <a:ext cx="5934215" cy="4200129"/>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78" name="Rectangle 77">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556130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58B79-4BAC-49CD-BCF7-02BC304C752E}"/>
              </a:ext>
            </a:extLst>
          </p:cNvPr>
          <p:cNvSpPr>
            <a:spLocks noGrp="1"/>
          </p:cNvSpPr>
          <p:nvPr>
            <p:ph type="title"/>
          </p:nvPr>
        </p:nvSpPr>
        <p:spPr>
          <a:xfrm>
            <a:off x="589560" y="856180"/>
            <a:ext cx="4560584" cy="927050"/>
          </a:xfrm>
        </p:spPr>
        <p:txBody>
          <a:bodyPr vert="horz" lIns="91440" tIns="45720" rIns="91440" bIns="45720" rtlCol="0" anchor="ctr">
            <a:normAutofit fontScale="90000"/>
          </a:bodyPr>
          <a:lstStyle/>
          <a:p>
            <a:r>
              <a:rPr lang="en-US" sz="3100" b="1" i="0" dirty="0">
                <a:solidFill>
                  <a:schemeClr val="accent4">
                    <a:lumMod val="75000"/>
                  </a:schemeClr>
                </a:solidFill>
                <a:effectLst/>
                <a:latin typeface="+mn-lt"/>
              </a:rPr>
              <a:t>ΟΙΚΙΑ ΠΗΝΕΛΟΠΗΣ ΔΕΛΤΑ</a:t>
            </a:r>
            <a:br>
              <a:rPr lang="en-US" sz="3100" b="0" i="0" dirty="0">
                <a:effectLst/>
              </a:rPr>
            </a:br>
            <a:endParaRPr lang="en-US" sz="3100" dirty="0"/>
          </a:p>
        </p:txBody>
      </p:sp>
      <p:grpSp>
        <p:nvGrpSpPr>
          <p:cNvPr id="139" name="Group 13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0" name="Rectangle 13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3" name="Rectangle 142">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616CE4AF-1495-421F-A71F-5DAE19DCC5A2}"/>
              </a:ext>
            </a:extLst>
          </p:cNvPr>
          <p:cNvSpPr txBox="1"/>
          <p:nvPr/>
        </p:nvSpPr>
        <p:spPr>
          <a:xfrm>
            <a:off x="159341" y="2049032"/>
            <a:ext cx="5526468" cy="4588251"/>
          </a:xfrm>
          <a:prstGeom prst="rect">
            <a:avLst/>
          </a:prstGeom>
        </p:spPr>
        <p:txBody>
          <a:bodyPr vert="horz" lIns="91440" tIns="45720" rIns="91440" bIns="45720" rtlCol="0" anchor="ctr">
            <a:normAutofit/>
          </a:bodyPr>
          <a:lstStyle/>
          <a:p>
            <a:pPr>
              <a:lnSpc>
                <a:spcPct val="90000"/>
              </a:lnSpc>
              <a:spcAft>
                <a:spcPts val="600"/>
              </a:spcAft>
            </a:pPr>
            <a:r>
              <a:rPr lang="en-US" sz="2400" b="1" i="0" dirty="0">
                <a:solidFill>
                  <a:schemeClr val="accent4">
                    <a:lumMod val="50000"/>
                  </a:schemeClr>
                </a:solidFill>
                <a:effectLst/>
              </a:rPr>
              <a:t>Η Οικία της Πηνελόπης Δέλτα στη συμβολή των Εμμανουήλ Μπενάκη και Στέφανου Δέλτα στην Κηφισιά, δεν αποτέλεσε από την αρχή της δημιουργίας τ</a:t>
            </a:r>
            <a:r>
              <a:rPr lang="el-GR" sz="2400" b="1" i="0" dirty="0">
                <a:solidFill>
                  <a:schemeClr val="accent4">
                    <a:lumMod val="50000"/>
                  </a:schemeClr>
                </a:solidFill>
                <a:effectLst/>
              </a:rPr>
              <a:t>ης</a:t>
            </a:r>
            <a:r>
              <a:rPr lang="en-US" sz="2400" b="1" i="0" dirty="0">
                <a:solidFill>
                  <a:schemeClr val="accent4">
                    <a:lumMod val="50000"/>
                  </a:schemeClr>
                </a:solidFill>
                <a:effectLst/>
              </a:rPr>
              <a:t> ιδιοκτησία της οικογένειας Δέλτα.</a:t>
            </a:r>
          </a:p>
          <a:p>
            <a:pPr>
              <a:lnSpc>
                <a:spcPct val="90000"/>
              </a:lnSpc>
              <a:spcAft>
                <a:spcPts val="600"/>
              </a:spcAft>
            </a:pPr>
            <a:r>
              <a:rPr lang="en-US" sz="2400" b="1" i="0" dirty="0">
                <a:solidFill>
                  <a:schemeClr val="accent4">
                    <a:lumMod val="50000"/>
                  </a:schemeClr>
                </a:solidFill>
                <a:effectLst/>
              </a:rPr>
              <a:t> Η α</a:t>
            </a:r>
            <a:r>
              <a:rPr lang="en-US" sz="2400" b="1" i="0" dirty="0" err="1">
                <a:solidFill>
                  <a:schemeClr val="accent4">
                    <a:lumMod val="50000"/>
                  </a:schemeClr>
                </a:solidFill>
                <a:effectLst/>
              </a:rPr>
              <a:t>γορά</a:t>
            </a:r>
            <a:r>
              <a:rPr lang="en-US" sz="2400" b="1" i="0" dirty="0">
                <a:solidFill>
                  <a:schemeClr val="accent4">
                    <a:lumMod val="50000"/>
                  </a:schemeClr>
                </a:solidFill>
                <a:effectLst/>
              </a:rPr>
              <a:t> της οικίας από τον πατέρα της Πηνελόπης Δέλτα πραγματοποιήθηκε το 1912, ο οποίος με τη σειρά του μεταβίβασε το ακίνητο στην αγαπημένη συγγραφέα των παιδικών μας χρόνων.</a:t>
            </a:r>
          </a:p>
        </p:txBody>
      </p:sp>
      <p:sp>
        <p:nvSpPr>
          <p:cNvPr id="145" name="Rectangle 14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4" name="Picture 4" descr="Κατοικία Πηνελόπης Σ. Δέλτα:... - Βόρεια Προάστια Αθηνών | Facebook">
            <a:extLst>
              <a:ext uri="{FF2B5EF4-FFF2-40B4-BE49-F238E27FC236}">
                <a16:creationId xmlns:a16="http://schemas.microsoft.com/office/drawing/2014/main" id="{15234B46-8E5F-427A-A484-EE4127C5DA4B}"/>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733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74" name="Rectangle 7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ectangle 7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B85ADE2-F1D6-4A60-9C06-F6A2D7DFC6A1}"/>
              </a:ext>
            </a:extLst>
          </p:cNvPr>
          <p:cNvSpPr>
            <a:spLocks noGrp="1"/>
          </p:cNvSpPr>
          <p:nvPr>
            <p:ph idx="1"/>
          </p:nvPr>
        </p:nvSpPr>
        <p:spPr>
          <a:xfrm>
            <a:off x="87364" y="2273677"/>
            <a:ext cx="5745877" cy="3979585"/>
          </a:xfrm>
        </p:spPr>
        <p:txBody>
          <a:bodyPr anchor="ctr">
            <a:normAutofit/>
          </a:bodyPr>
          <a:lstStyle/>
          <a:p>
            <a:pPr marL="0" indent="0">
              <a:buNone/>
            </a:pPr>
            <a:r>
              <a:rPr lang="el-GR" b="1" i="0" dirty="0">
                <a:solidFill>
                  <a:schemeClr val="accent4">
                    <a:lumMod val="50000"/>
                  </a:schemeClr>
                </a:solidFill>
                <a:effectLst/>
              </a:rPr>
              <a:t>Πρόκειται για ένα διώροφο 700 τ.μ. κτίριο νεοκλασικής αρχιτεκτονικής, με αρκετά χαρακτηριστικά από τη μεσαιωνική αρχιτεκτονική, ενώ διαθέτει και στοιχεία που παραπέμπουν σε τυπικό πύργο- κλιμακοστάσιο. Από το 1994 στην Οικία Δέλτα στεγάζεται το Τμήμα των Ιστορικών Αρχείων του </a:t>
            </a:r>
            <a:r>
              <a:rPr lang="el-GR" b="1" dirty="0">
                <a:solidFill>
                  <a:schemeClr val="accent4">
                    <a:lumMod val="50000"/>
                  </a:schemeClr>
                </a:solidFill>
              </a:rPr>
              <a:t>Μουσείου Μπενάκη.</a:t>
            </a:r>
          </a:p>
        </p:txBody>
      </p:sp>
      <p:sp>
        <p:nvSpPr>
          <p:cNvPr id="79" name="Rectangle 7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ART-ΖΗΝ &quot;Η Τέχνη του να ζεις&quot;: Κατοικία Πηνελόπης Σ. Δέλτα: Κιβωτός  ιστορικής μνήμης">
            <a:extLst>
              <a:ext uri="{FF2B5EF4-FFF2-40B4-BE49-F238E27FC236}">
                <a16:creationId xmlns:a16="http://schemas.microsoft.com/office/drawing/2014/main" id="{A6CBEFCC-56AD-4703-9D63-37A10D837DF9}"/>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197477" y="742524"/>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629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2" name="Rectangle 72">
            <a:extLst>
              <a:ext uri="{FF2B5EF4-FFF2-40B4-BE49-F238E27FC236}">
                <a16:creationId xmlns:a16="http://schemas.microsoft.com/office/drawing/2014/main" id="{394842B0-684D-44CC-B4BC-D13331CFD2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5B5E59-F487-4895-A70A-5C34A7821AD7}"/>
              </a:ext>
            </a:extLst>
          </p:cNvPr>
          <p:cNvSpPr>
            <a:spLocks noGrp="1"/>
          </p:cNvSpPr>
          <p:nvPr>
            <p:ph type="title"/>
          </p:nvPr>
        </p:nvSpPr>
        <p:spPr>
          <a:xfrm>
            <a:off x="602243" y="837465"/>
            <a:ext cx="6894576" cy="720799"/>
          </a:xfrm>
        </p:spPr>
        <p:txBody>
          <a:bodyPr anchor="b">
            <a:normAutofit/>
          </a:bodyPr>
          <a:lstStyle/>
          <a:p>
            <a:r>
              <a:rPr lang="el-GR" sz="3600" b="1" dirty="0">
                <a:solidFill>
                  <a:schemeClr val="accent2">
                    <a:lumMod val="50000"/>
                  </a:schemeClr>
                </a:solidFill>
                <a:latin typeface="+mn-lt"/>
              </a:rPr>
              <a:t>ΙΣΤΟΡΙΚΗ ΟΙΚΙΑ ΠΑΥΛΟΥ ΜΕΛΑ</a:t>
            </a:r>
          </a:p>
        </p:txBody>
      </p:sp>
      <p:sp>
        <p:nvSpPr>
          <p:cNvPr id="19463" name="sketch line">
            <a:extLst>
              <a:ext uri="{FF2B5EF4-FFF2-40B4-BE49-F238E27FC236}">
                <a16:creationId xmlns:a16="http://schemas.microsoft.com/office/drawing/2014/main" id="{4C2A3DC3-F495-4B99-9FF3-3FB30D632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FAA4CC0-E445-4EC5-B2B2-223AA09D3A9F}"/>
              </a:ext>
            </a:extLst>
          </p:cNvPr>
          <p:cNvSpPr>
            <a:spLocks noGrp="1"/>
          </p:cNvSpPr>
          <p:nvPr>
            <p:ph idx="1"/>
          </p:nvPr>
        </p:nvSpPr>
        <p:spPr>
          <a:xfrm>
            <a:off x="640080" y="2706624"/>
            <a:ext cx="6894576" cy="3483864"/>
          </a:xfrm>
        </p:spPr>
        <p:txBody>
          <a:bodyPr>
            <a:normAutofit/>
          </a:bodyPr>
          <a:lstStyle/>
          <a:p>
            <a:pPr marL="0" indent="0">
              <a:buNone/>
            </a:pPr>
            <a:r>
              <a:rPr lang="el-GR" b="1" i="0" dirty="0">
                <a:solidFill>
                  <a:schemeClr val="accent4">
                    <a:lumMod val="50000"/>
                  </a:schemeClr>
                </a:solidFill>
                <a:effectLst/>
              </a:rPr>
              <a:t>Η οικία του Μακεδονομάχου Παύλου Μελά στην Κηφισιά, στην οδό Τατοϊου 50 από όπου ξεκίνησε το 1904 ο ήρωας για τον Μακεδονικό Αγώνα, διασώθηκε ως ένα ζωντανό μνημείο της νεότερης ελληνικής ιστορίας αλλά και ως ένας σύγχρονος χώρος πολιτισμού.</a:t>
            </a:r>
            <a:endParaRPr lang="el-GR" b="1" dirty="0">
              <a:solidFill>
                <a:schemeClr val="accent4">
                  <a:lumMod val="50000"/>
                </a:schemeClr>
              </a:solidFill>
            </a:endParaRPr>
          </a:p>
        </p:txBody>
      </p:sp>
      <p:pic>
        <p:nvPicPr>
          <p:cNvPr id="19460" name="Picture 4" descr="Αποκαθίσταται η οικία Παύλου Μελά">
            <a:extLst>
              <a:ext uri="{FF2B5EF4-FFF2-40B4-BE49-F238E27FC236}">
                <a16:creationId xmlns:a16="http://schemas.microsoft.com/office/drawing/2014/main" id="{3AEA1AFA-1BB7-4FD9-8F18-C1DCADB8DE0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3"/>
          <a:stretch/>
        </p:blipFill>
        <p:spPr bwMode="auto">
          <a:xfrm>
            <a:off x="8156454" y="-7"/>
            <a:ext cx="4035547" cy="4178808"/>
          </a:xfrm>
          <a:custGeom>
            <a:avLst/>
            <a:gdLst/>
            <a:ahLst/>
            <a:cxnLst/>
            <a:rect l="l" t="t" r="r" b="b"/>
            <a:pathLst>
              <a:path w="4035547" h="4178808">
                <a:moveTo>
                  <a:pt x="14988" y="0"/>
                </a:moveTo>
                <a:lnTo>
                  <a:pt x="4035547" y="0"/>
                </a:lnTo>
                <a:lnTo>
                  <a:pt x="4035547" y="4161794"/>
                </a:lnTo>
                <a:lnTo>
                  <a:pt x="3918602" y="4164199"/>
                </a:lnTo>
                <a:cubicBezTo>
                  <a:pt x="3673497" y="4178956"/>
                  <a:pt x="3428120" y="4172295"/>
                  <a:pt x="3183014" y="4175560"/>
                </a:cubicBezTo>
                <a:cubicBezTo>
                  <a:pt x="2855121" y="4180001"/>
                  <a:pt x="2527499" y="4168639"/>
                  <a:pt x="2199742" y="4167595"/>
                </a:cubicBezTo>
                <a:cubicBezTo>
                  <a:pt x="2132562" y="4167334"/>
                  <a:pt x="2065110" y="4170729"/>
                  <a:pt x="1998202" y="4175952"/>
                </a:cubicBezTo>
                <a:cubicBezTo>
                  <a:pt x="1905507" y="4183005"/>
                  <a:pt x="1814033" y="4174124"/>
                  <a:pt x="1722153" y="4165766"/>
                </a:cubicBezTo>
                <a:cubicBezTo>
                  <a:pt x="1611407" y="4155711"/>
                  <a:pt x="1500933" y="4164591"/>
                  <a:pt x="1390867" y="4176214"/>
                </a:cubicBezTo>
                <a:lnTo>
                  <a:pt x="1348076" y="4178808"/>
                </a:lnTo>
                <a:lnTo>
                  <a:pt x="597587" y="4178808"/>
                </a:lnTo>
                <a:lnTo>
                  <a:pt x="507890" y="4175773"/>
                </a:lnTo>
                <a:cubicBezTo>
                  <a:pt x="403218" y="4174810"/>
                  <a:pt x="298546" y="4175691"/>
                  <a:pt x="193840" y="4176214"/>
                </a:cubicBezTo>
                <a:lnTo>
                  <a:pt x="2757" y="4175742"/>
                </a:lnTo>
                <a:lnTo>
                  <a:pt x="2810" y="4034870"/>
                </a:lnTo>
                <a:cubicBezTo>
                  <a:pt x="5629" y="3979851"/>
                  <a:pt x="10539" y="3924896"/>
                  <a:pt x="15416" y="3870068"/>
                </a:cubicBezTo>
                <a:cubicBezTo>
                  <a:pt x="23018" y="3799731"/>
                  <a:pt x="25045" y="3728899"/>
                  <a:pt x="21498" y="3658244"/>
                </a:cubicBezTo>
                <a:cubicBezTo>
                  <a:pt x="17063" y="3602147"/>
                  <a:pt x="10095" y="3546050"/>
                  <a:pt x="8828" y="3489953"/>
                </a:cubicBezTo>
                <a:cubicBezTo>
                  <a:pt x="6548" y="3389688"/>
                  <a:pt x="7434" y="3289424"/>
                  <a:pt x="13262" y="3189160"/>
                </a:cubicBezTo>
                <a:cubicBezTo>
                  <a:pt x="16176" y="3138901"/>
                  <a:pt x="20864" y="3089150"/>
                  <a:pt x="22891" y="3038510"/>
                </a:cubicBezTo>
                <a:cubicBezTo>
                  <a:pt x="24918" y="2987870"/>
                  <a:pt x="28973" y="2936723"/>
                  <a:pt x="17444" y="2887098"/>
                </a:cubicBezTo>
                <a:cubicBezTo>
                  <a:pt x="-2068" y="2802699"/>
                  <a:pt x="12249" y="2718680"/>
                  <a:pt x="16430" y="2634534"/>
                </a:cubicBezTo>
                <a:cubicBezTo>
                  <a:pt x="18964" y="2582244"/>
                  <a:pt x="34168" y="2528685"/>
                  <a:pt x="20738" y="2477919"/>
                </a:cubicBezTo>
                <a:cubicBezTo>
                  <a:pt x="-421" y="2398342"/>
                  <a:pt x="13389" y="2320415"/>
                  <a:pt x="20738" y="2242107"/>
                </a:cubicBezTo>
                <a:cubicBezTo>
                  <a:pt x="29213" y="2168001"/>
                  <a:pt x="27718" y="2093082"/>
                  <a:pt x="16303" y="2019369"/>
                </a:cubicBezTo>
                <a:cubicBezTo>
                  <a:pt x="1986" y="1946239"/>
                  <a:pt x="1986" y="1871028"/>
                  <a:pt x="16303" y="1797899"/>
                </a:cubicBezTo>
                <a:cubicBezTo>
                  <a:pt x="28162" y="1737537"/>
                  <a:pt x="29530" y="1675589"/>
                  <a:pt x="20357" y="1614758"/>
                </a:cubicBezTo>
                <a:cubicBezTo>
                  <a:pt x="14149" y="1571226"/>
                  <a:pt x="3000" y="1527947"/>
                  <a:pt x="1480" y="1484415"/>
                </a:cubicBezTo>
                <a:cubicBezTo>
                  <a:pt x="-1662" y="1393377"/>
                  <a:pt x="200" y="1302238"/>
                  <a:pt x="7055" y="1211417"/>
                </a:cubicBezTo>
                <a:cubicBezTo>
                  <a:pt x="15036" y="1107980"/>
                  <a:pt x="30366" y="1004923"/>
                  <a:pt x="19724" y="900725"/>
                </a:cubicBezTo>
                <a:cubicBezTo>
                  <a:pt x="16050" y="864934"/>
                  <a:pt x="8575" y="829270"/>
                  <a:pt x="7815" y="793353"/>
                </a:cubicBezTo>
                <a:cubicBezTo>
                  <a:pt x="6168" y="726087"/>
                  <a:pt x="5407" y="659710"/>
                  <a:pt x="9208" y="590286"/>
                </a:cubicBezTo>
                <a:cubicBezTo>
                  <a:pt x="13009" y="520863"/>
                  <a:pt x="27452" y="450424"/>
                  <a:pt x="17697" y="382270"/>
                </a:cubicBezTo>
                <a:cubicBezTo>
                  <a:pt x="7941" y="314115"/>
                  <a:pt x="14276" y="247103"/>
                  <a:pt x="20611" y="180218"/>
                </a:cubicBezTo>
                <a:cubicBezTo>
                  <a:pt x="23652" y="148426"/>
                  <a:pt x="25711" y="116982"/>
                  <a:pt x="25156" y="85665"/>
                </a:cubicBezTo>
                <a:close/>
              </a:path>
            </a:pathLst>
          </a:custGeom>
          <a:noFill/>
          <a:extLst>
            <a:ext uri="{909E8E84-426E-40DD-AFC4-6F175D3DCCD1}">
              <a14:hiddenFill xmlns:a14="http://schemas.microsoft.com/office/drawing/2010/main">
                <a:solidFill>
                  <a:srgbClr val="FFFFFF"/>
                </a:solidFill>
              </a14:hiddenFill>
            </a:ext>
          </a:extLst>
        </p:spPr>
      </p:pic>
      <p:pic>
        <p:nvPicPr>
          <p:cNvPr id="19458" name="Picture 2" descr="Οικία Παύλου Μελά: Από την εγκατάλειψη στην λαμπερή ανάδειξη">
            <a:extLst>
              <a:ext uri="{FF2B5EF4-FFF2-40B4-BE49-F238E27FC236}">
                <a16:creationId xmlns:a16="http://schemas.microsoft.com/office/drawing/2014/main" id="{1C790117-4101-4A72-B2DA-82522B24F8E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141307" y="4178801"/>
            <a:ext cx="4047645" cy="2590808"/>
          </a:xfrm>
          <a:custGeom>
            <a:avLst/>
            <a:gdLst/>
            <a:ahLst/>
            <a:cxnLst/>
            <a:rect l="l" t="t" r="r" b="b"/>
            <a:pathLst>
              <a:path w="4047645" h="2495811">
                <a:moveTo>
                  <a:pt x="2441891" y="4"/>
                </a:moveTo>
                <a:cubicBezTo>
                  <a:pt x="2489381" y="-78"/>
                  <a:pt x="2536882" y="1163"/>
                  <a:pt x="2584383" y="4428"/>
                </a:cubicBezTo>
                <a:cubicBezTo>
                  <a:pt x="2744314" y="17813"/>
                  <a:pt x="2904989" y="21079"/>
                  <a:pt x="3065367" y="14222"/>
                </a:cubicBezTo>
                <a:cubicBezTo>
                  <a:pt x="3194244" y="5694"/>
                  <a:pt x="3323514" y="4206"/>
                  <a:pt x="3452568" y="9782"/>
                </a:cubicBezTo>
                <a:cubicBezTo>
                  <a:pt x="3572813" y="16442"/>
                  <a:pt x="3693059" y="23233"/>
                  <a:pt x="3813712" y="19315"/>
                </a:cubicBezTo>
                <a:cubicBezTo>
                  <a:pt x="3861755" y="17748"/>
                  <a:pt x="3909121" y="15789"/>
                  <a:pt x="3956758" y="13177"/>
                </a:cubicBezTo>
                <a:lnTo>
                  <a:pt x="4047645" y="9696"/>
                </a:lnTo>
                <a:lnTo>
                  <a:pt x="4047645" y="2495811"/>
                </a:lnTo>
                <a:lnTo>
                  <a:pt x="28177" y="2495811"/>
                </a:lnTo>
                <a:lnTo>
                  <a:pt x="28782" y="2485852"/>
                </a:lnTo>
                <a:cubicBezTo>
                  <a:pt x="31911" y="2365446"/>
                  <a:pt x="35027" y="2245002"/>
                  <a:pt x="38157" y="2124521"/>
                </a:cubicBezTo>
                <a:cubicBezTo>
                  <a:pt x="38284" y="2119444"/>
                  <a:pt x="39171" y="2114494"/>
                  <a:pt x="39171" y="2109417"/>
                </a:cubicBezTo>
                <a:cubicBezTo>
                  <a:pt x="48166" y="1995573"/>
                  <a:pt x="53107" y="1881729"/>
                  <a:pt x="18899" y="1770550"/>
                </a:cubicBezTo>
                <a:cubicBezTo>
                  <a:pt x="15871" y="1760104"/>
                  <a:pt x="14262" y="1749304"/>
                  <a:pt x="14084" y="1738440"/>
                </a:cubicBezTo>
                <a:cubicBezTo>
                  <a:pt x="12413" y="1641514"/>
                  <a:pt x="16644" y="1544587"/>
                  <a:pt x="26754" y="1448181"/>
                </a:cubicBezTo>
                <a:cubicBezTo>
                  <a:pt x="31949" y="1389038"/>
                  <a:pt x="26754" y="1329006"/>
                  <a:pt x="43478" y="1270498"/>
                </a:cubicBezTo>
                <a:cubicBezTo>
                  <a:pt x="50864" y="1241421"/>
                  <a:pt x="55109" y="1211634"/>
                  <a:pt x="56147" y="1181656"/>
                </a:cubicBezTo>
                <a:cubicBezTo>
                  <a:pt x="59948" y="1109060"/>
                  <a:pt x="38537" y="1040779"/>
                  <a:pt x="18139" y="972244"/>
                </a:cubicBezTo>
                <a:cubicBezTo>
                  <a:pt x="7370" y="935945"/>
                  <a:pt x="-5426" y="898886"/>
                  <a:pt x="2429" y="860811"/>
                </a:cubicBezTo>
                <a:cubicBezTo>
                  <a:pt x="16707" y="802251"/>
                  <a:pt x="24854" y="742359"/>
                  <a:pt x="26754" y="682112"/>
                </a:cubicBezTo>
                <a:cubicBezTo>
                  <a:pt x="26754" y="639468"/>
                  <a:pt x="16365" y="597712"/>
                  <a:pt x="20039" y="555195"/>
                </a:cubicBezTo>
                <a:cubicBezTo>
                  <a:pt x="28211" y="472712"/>
                  <a:pt x="30238" y="389734"/>
                  <a:pt x="26121" y="306946"/>
                </a:cubicBezTo>
                <a:cubicBezTo>
                  <a:pt x="26095" y="273846"/>
                  <a:pt x="29846" y="240848"/>
                  <a:pt x="37270" y="208585"/>
                </a:cubicBezTo>
                <a:cubicBezTo>
                  <a:pt x="46506" y="151651"/>
                  <a:pt x="48419" y="93777"/>
                  <a:pt x="42971" y="36360"/>
                </a:cubicBezTo>
                <a:lnTo>
                  <a:pt x="38853" y="8429"/>
                </a:lnTo>
                <a:lnTo>
                  <a:pt x="56649" y="7824"/>
                </a:lnTo>
                <a:cubicBezTo>
                  <a:pt x="210497" y="-156"/>
                  <a:pt x="364754" y="3162"/>
                  <a:pt x="518087" y="17748"/>
                </a:cubicBezTo>
                <a:cubicBezTo>
                  <a:pt x="626567" y="25440"/>
                  <a:pt x="735534" y="24213"/>
                  <a:pt x="843809" y="14092"/>
                </a:cubicBezTo>
                <a:cubicBezTo>
                  <a:pt x="1042499" y="-1711"/>
                  <a:pt x="1240782" y="10958"/>
                  <a:pt x="1439065" y="21666"/>
                </a:cubicBezTo>
                <a:cubicBezTo>
                  <a:pt x="1631105" y="32113"/>
                  <a:pt x="1823010" y="24408"/>
                  <a:pt x="2015050" y="17487"/>
                </a:cubicBezTo>
                <a:cubicBezTo>
                  <a:pt x="2157045" y="12394"/>
                  <a:pt x="2299420" y="249"/>
                  <a:pt x="2441891" y="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00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2D7F80-78C9-4A83-ADA9-748308675E4B}"/>
              </a:ext>
            </a:extLst>
          </p:cNvPr>
          <p:cNvSpPr>
            <a:spLocks noGrp="1"/>
          </p:cNvSpPr>
          <p:nvPr>
            <p:ph type="title"/>
          </p:nvPr>
        </p:nvSpPr>
        <p:spPr>
          <a:xfrm>
            <a:off x="586478" y="1683756"/>
            <a:ext cx="3115265" cy="2396359"/>
          </a:xfrm>
        </p:spPr>
        <p:txBody>
          <a:bodyPr anchor="b">
            <a:normAutofit/>
          </a:bodyPr>
          <a:lstStyle/>
          <a:p>
            <a:pPr algn="r"/>
            <a:r>
              <a:rPr lang="el-GR" sz="4000" b="1">
                <a:solidFill>
                  <a:srgbClr val="FFFFFF"/>
                </a:solidFill>
                <a:latin typeface="+mn-lt"/>
              </a:rPr>
              <a:t>ΜΟΥΣΕΙΑ</a:t>
            </a:r>
          </a:p>
        </p:txBody>
      </p:sp>
      <p:graphicFrame>
        <p:nvGraphicFramePr>
          <p:cNvPr id="5" name="Content Placeholder 2">
            <a:extLst>
              <a:ext uri="{FF2B5EF4-FFF2-40B4-BE49-F238E27FC236}">
                <a16:creationId xmlns:a16="http://schemas.microsoft.com/office/drawing/2014/main" id="{7687D4B7-6EA6-9E96-B2E1-741BCC0BD90D}"/>
              </a:ext>
            </a:extLst>
          </p:cNvPr>
          <p:cNvGraphicFramePr>
            <a:graphicFrameLocks noGrp="1"/>
          </p:cNvGraphicFramePr>
          <p:nvPr>
            <p:ph idx="1"/>
            <p:extLst>
              <p:ext uri="{D42A27DB-BD31-4B8C-83A1-F6EECF244321}">
                <p14:modId xmlns:p14="http://schemas.microsoft.com/office/powerpoint/2010/main" val="1304030217"/>
              </p:ext>
            </p:extLst>
          </p:nvPr>
        </p:nvGraphicFramePr>
        <p:xfrm>
          <a:off x="4487451" y="10138"/>
          <a:ext cx="7118070" cy="66586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000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 name="Rectangle 10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4553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CC1F93-9FD4-4EE0-AB97-C873FF1985FA}"/>
              </a:ext>
            </a:extLst>
          </p:cNvPr>
          <p:cNvSpPr>
            <a:spLocks noGrp="1"/>
          </p:cNvSpPr>
          <p:nvPr>
            <p:ph type="title"/>
          </p:nvPr>
        </p:nvSpPr>
        <p:spPr>
          <a:xfrm>
            <a:off x="524256" y="4767072"/>
            <a:ext cx="6594189" cy="1625210"/>
          </a:xfrm>
        </p:spPr>
        <p:txBody>
          <a:bodyPr>
            <a:normAutofit/>
          </a:bodyPr>
          <a:lstStyle/>
          <a:p>
            <a:pPr algn="r"/>
            <a:r>
              <a:rPr lang="el-GR" b="1" dirty="0">
                <a:solidFill>
                  <a:srgbClr val="FFFFFF"/>
                </a:solidFill>
                <a:latin typeface="+mn-lt"/>
              </a:rPr>
              <a:t>ΜΟΥΣΕΙΟ ΦΥΣΙΚΗΣ ΙΣΤΟΡΙΑΣ ΓΟΥΛΑΝΔΡΗ</a:t>
            </a:r>
          </a:p>
        </p:txBody>
      </p:sp>
      <p:pic>
        <p:nvPicPr>
          <p:cNvPr id="5" name="Picture 12" descr="Μουσείο Γουλανδρή Φυσικής Ιστορίας | Museum Finder | Ανακαλύψτε τα Μουσεία  της Ελλάδας">
            <a:extLst>
              <a:ext uri="{FF2B5EF4-FFF2-40B4-BE49-F238E27FC236}">
                <a16:creationId xmlns:a16="http://schemas.microsoft.com/office/drawing/2014/main" id="{4D6EB5B8-CF32-4EE3-A543-78F0CA34DAB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27547" y="321733"/>
            <a:ext cx="7058306" cy="4107392"/>
          </a:xfrm>
          <a:prstGeom prst="rect">
            <a:avLst/>
          </a:prstGeom>
          <a:noFill/>
          <a:extLst>
            <a:ext uri="{909E8E84-426E-40DD-AFC4-6F175D3DCCD1}">
              <a14:hiddenFill xmlns:a14="http://schemas.microsoft.com/office/drawing/2010/main">
                <a:solidFill>
                  <a:srgbClr val="FFFFFF"/>
                </a:solidFill>
              </a14:hiddenFill>
            </a:ext>
          </a:extLst>
        </p:spPr>
      </p:pic>
      <p:sp>
        <p:nvSpPr>
          <p:cNvPr id="105" name="Rectangle 10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16A0E7D-3D9C-43ED-B6F0-70AC8977917C}"/>
              </a:ext>
            </a:extLst>
          </p:cNvPr>
          <p:cNvSpPr>
            <a:spLocks noGrp="1"/>
          </p:cNvSpPr>
          <p:nvPr>
            <p:ph idx="1"/>
          </p:nvPr>
        </p:nvSpPr>
        <p:spPr>
          <a:xfrm>
            <a:off x="7528841" y="321732"/>
            <a:ext cx="4335613" cy="6214534"/>
          </a:xfrm>
        </p:spPr>
        <p:txBody>
          <a:bodyPr anchor="ctr">
            <a:noAutofit/>
          </a:bodyPr>
          <a:lstStyle/>
          <a:p>
            <a:pPr marL="0" indent="0" fontAlgn="base">
              <a:buNone/>
            </a:pPr>
            <a:r>
              <a:rPr lang="el-GR" sz="2400" b="1" i="0" dirty="0">
                <a:solidFill>
                  <a:srgbClr val="FFFFFF"/>
                </a:solidFill>
                <a:effectLst/>
              </a:rPr>
              <a:t>Το Μουσείο Φυσικής Ιστορίας Γουλανδρή, ιδρύθηκε το 1964 από τον Άγγελο &amp; τη Νίκη Γουλανδρή και στεγάζεται σε ένα νεοκλασικό κτίριο στην Κηφισιά στην οδό Λεβίδου 13. Είναι αφιερωμένο στη μελέτη, συντήρηση και προστασία του φυσικού περιβάλλοντος. Κατά τη διάρκεια των ετών 1995-2000 το Μουσείο επεκτάθηκε με τη δημιουργία του Κέντρου Περιβαλλοντικής Έρευνας και Εκπαίδευσης-Κέντρου Γαία αποτελώντας ένα ολοκληρωμένο κέντρο έρευνας και εκπαίδευσης πάνω σε θέματα του πολύτιμου φυσικού πλούτου της Ελλάδας.</a:t>
            </a:r>
            <a:endParaRPr lang="el-GR" sz="2400" b="1" dirty="0">
              <a:solidFill>
                <a:srgbClr val="FFFFFF"/>
              </a:solidFill>
            </a:endParaRPr>
          </a:p>
        </p:txBody>
      </p:sp>
    </p:spTree>
    <p:extLst>
      <p:ext uri="{BB962C8B-B14F-4D97-AF65-F5344CB8AC3E}">
        <p14:creationId xmlns:p14="http://schemas.microsoft.com/office/powerpoint/2010/main" val="56980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8" name="Rectangle 144">
            <a:extLst>
              <a:ext uri="{FF2B5EF4-FFF2-40B4-BE49-F238E27FC236}">
                <a16:creationId xmlns:a16="http://schemas.microsoft.com/office/drawing/2014/main" id="{D48D9584-D2FD-48CE-9E17-4E250B743B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Μουσείο Γουλανδρή Φυσικής Ιστορίας | Museum Finder | Ανακαλύψτε τα Μουσεία  της Ελλάδας">
            <a:extLst>
              <a:ext uri="{FF2B5EF4-FFF2-40B4-BE49-F238E27FC236}">
                <a16:creationId xmlns:a16="http://schemas.microsoft.com/office/drawing/2014/main" id="{FDB0E587-ADDE-41AC-9C5F-8020E59BE7F8}"/>
              </a:ext>
            </a:extLst>
          </p:cNvPr>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57721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6154" name="Picture 10" descr="Μουσείο Γουλανδρή: Δωρεάν είσοδος την Παρασκευή και την Κυριακή">
            <a:extLst>
              <a:ext uri="{FF2B5EF4-FFF2-40B4-BE49-F238E27FC236}">
                <a16:creationId xmlns:a16="http://schemas.microsoft.com/office/drawing/2014/main" id="{7D08B0D7-346B-44FE-8259-924F6B9442A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822523" y="3456433"/>
            <a:ext cx="4369477" cy="3401568"/>
          </a:xfrm>
          <a:custGeom>
            <a:avLst/>
            <a:gdLst/>
            <a:ahLst/>
            <a:cxnLst/>
            <a:rect l="l" t="t" r="r" b="b"/>
            <a:pathLst>
              <a:path w="4369477" h="3401568">
                <a:moveTo>
                  <a:pt x="781270" y="0"/>
                </a:moveTo>
                <a:lnTo>
                  <a:pt x="4369477" y="0"/>
                </a:lnTo>
                <a:lnTo>
                  <a:pt x="4369477" y="3401568"/>
                </a:lnTo>
                <a:lnTo>
                  <a:pt x="0" y="3401568"/>
                </a:lnTo>
                <a:lnTo>
                  <a:pt x="1963" y="3397912"/>
                </a:lnTo>
                <a:cubicBezTo>
                  <a:pt x="454182" y="2512619"/>
                  <a:pt x="736170" y="1430108"/>
                  <a:pt x="776876" y="254399"/>
                </a:cubicBezTo>
                <a:close/>
              </a:path>
            </a:pathLst>
          </a:custGeom>
          <a:noFill/>
          <a:extLst>
            <a:ext uri="{909E8E84-426E-40DD-AFC4-6F175D3DCCD1}">
              <a14:hiddenFill xmlns:a14="http://schemas.microsoft.com/office/drawing/2010/main">
                <a:solidFill>
                  <a:srgbClr val="FFFFFF"/>
                </a:solidFill>
              </a14:hiddenFill>
            </a:ext>
          </a:extLst>
        </p:spPr>
      </p:pic>
      <p:pic>
        <p:nvPicPr>
          <p:cNvPr id="6156" name="Picture 12">
            <a:extLst>
              <a:ext uri="{FF2B5EF4-FFF2-40B4-BE49-F238E27FC236}">
                <a16:creationId xmlns:a16="http://schemas.microsoft.com/office/drawing/2014/main" id="{1E2D1DE7-0E3C-4BDC-A922-4C186DB73FD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630260"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6159" name="Freeform: Shape 146">
            <a:extLst>
              <a:ext uri="{FF2B5EF4-FFF2-40B4-BE49-F238E27FC236}">
                <a16:creationId xmlns:a16="http://schemas.microsoft.com/office/drawing/2014/main" id="{CA17DEF4-6C5D-41C6-8D93-5C7CFD7ADA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97136" cy="6858000"/>
          </a:xfrm>
          <a:custGeom>
            <a:avLst/>
            <a:gdLst>
              <a:gd name="connsiteX0" fmla="*/ 0 w 4397136"/>
              <a:gd name="connsiteY0" fmla="*/ 0 h 6858000"/>
              <a:gd name="connsiteX1" fmla="*/ 3599069 w 4397136"/>
              <a:gd name="connsiteY1" fmla="*/ 0 h 6858000"/>
              <a:gd name="connsiteX2" fmla="*/ 3634072 w 4397136"/>
              <a:gd name="connsiteY2" fmla="*/ 58977 h 6858000"/>
              <a:gd name="connsiteX3" fmla="*/ 4397136 w 4397136"/>
              <a:gd name="connsiteY3" fmla="*/ 3474189 h 6858000"/>
              <a:gd name="connsiteX4" fmla="*/ 3802221 w 4397136"/>
              <a:gd name="connsiteY4" fmla="*/ 6546415 h 6858000"/>
              <a:gd name="connsiteX5" fmla="*/ 3649466 w 4397136"/>
              <a:gd name="connsiteY5" fmla="*/ 6858000 h 6858000"/>
              <a:gd name="connsiteX6" fmla="*/ 0 w 439713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97136" h="6858000">
                <a:moveTo>
                  <a:pt x="0" y="0"/>
                </a:moveTo>
                <a:lnTo>
                  <a:pt x="3599069" y="0"/>
                </a:lnTo>
                <a:lnTo>
                  <a:pt x="3634072" y="58977"/>
                </a:lnTo>
                <a:cubicBezTo>
                  <a:pt x="4105532" y="933006"/>
                  <a:pt x="4397136" y="2140466"/>
                  <a:pt x="4397136" y="3474189"/>
                </a:cubicBezTo>
                <a:cubicBezTo>
                  <a:pt x="4397136" y="4641197"/>
                  <a:pt x="4173877" y="5711534"/>
                  <a:pt x="3802221" y="6546415"/>
                </a:cubicBezTo>
                <a:lnTo>
                  <a:pt x="3649466"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9" name="Freeform: Shape 148">
            <a:extLst>
              <a:ext uri="{FF2B5EF4-FFF2-40B4-BE49-F238E27FC236}">
                <a16:creationId xmlns:a16="http://schemas.microsoft.com/office/drawing/2014/main" id="{22BBC5A3-5C8C-4FB9-AEFF-8778D2C98D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86504" cy="6858000"/>
          </a:xfrm>
          <a:custGeom>
            <a:avLst/>
            <a:gdLst>
              <a:gd name="connsiteX0" fmla="*/ 0 w 4386504"/>
              <a:gd name="connsiteY0" fmla="*/ 0 h 6858000"/>
              <a:gd name="connsiteX1" fmla="*/ 3588437 w 4386504"/>
              <a:gd name="connsiteY1" fmla="*/ 0 h 6858000"/>
              <a:gd name="connsiteX2" fmla="*/ 3623440 w 4386504"/>
              <a:gd name="connsiteY2" fmla="*/ 58977 h 6858000"/>
              <a:gd name="connsiteX3" fmla="*/ 4386504 w 4386504"/>
              <a:gd name="connsiteY3" fmla="*/ 3474189 h 6858000"/>
              <a:gd name="connsiteX4" fmla="*/ 3791589 w 4386504"/>
              <a:gd name="connsiteY4" fmla="*/ 6546415 h 6858000"/>
              <a:gd name="connsiteX5" fmla="*/ 3638834 w 4386504"/>
              <a:gd name="connsiteY5" fmla="*/ 6858000 h 6858000"/>
              <a:gd name="connsiteX6" fmla="*/ 0 w 438650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86504" h="6858000">
                <a:moveTo>
                  <a:pt x="0" y="0"/>
                </a:moveTo>
                <a:lnTo>
                  <a:pt x="3588437" y="0"/>
                </a:lnTo>
                <a:lnTo>
                  <a:pt x="3623440" y="58977"/>
                </a:lnTo>
                <a:cubicBezTo>
                  <a:pt x="4094900" y="933006"/>
                  <a:pt x="4386504" y="2140466"/>
                  <a:pt x="4386504" y="3474189"/>
                </a:cubicBezTo>
                <a:cubicBezTo>
                  <a:pt x="4386504" y="4641197"/>
                  <a:pt x="4163245" y="5711534"/>
                  <a:pt x="3791589" y="6546415"/>
                </a:cubicBezTo>
                <a:lnTo>
                  <a:pt x="3638834"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A1F83D3-D54B-473A-A8BD-545EDFA1D58B}"/>
              </a:ext>
            </a:extLst>
          </p:cNvPr>
          <p:cNvSpPr>
            <a:spLocks noGrp="1"/>
          </p:cNvSpPr>
          <p:nvPr>
            <p:ph type="title"/>
          </p:nvPr>
        </p:nvSpPr>
        <p:spPr>
          <a:xfrm>
            <a:off x="78827" y="1198180"/>
            <a:ext cx="4228849" cy="3698066"/>
          </a:xfrm>
        </p:spPr>
        <p:txBody>
          <a:bodyPr vert="horz" lIns="91440" tIns="45720" rIns="91440" bIns="45720" rtlCol="0" anchor="b">
            <a:noAutofit/>
          </a:bodyPr>
          <a:lstStyle/>
          <a:p>
            <a:r>
              <a:rPr kumimoji="0" lang="en-US" sz="2800" b="1" i="0" u="none" strike="noStrike" kern="1200" cap="none" spc="0" normalizeH="0" baseline="0" noProof="0" dirty="0">
                <a:ln>
                  <a:noFill/>
                </a:ln>
                <a:solidFill>
                  <a:schemeClr val="tx1"/>
                </a:solidFill>
                <a:effectLst/>
                <a:uLnTx/>
                <a:uFillTx/>
                <a:latin typeface="+mn-lt"/>
                <a:ea typeface="+mj-ea"/>
                <a:cs typeface="+mj-cs"/>
              </a:rPr>
              <a:t>Στο Μουσείο φιλοξενούνται οι αίθουσες εκθεμάτων των τεσσάρων βασικών τομέων του (χερσαία ζωολογία, βοτανική, υδροβιολογία, ορυκτολογία-παλαιοντολογία).</a:t>
            </a:r>
            <a:br>
              <a:rPr kumimoji="0" lang="en-US" sz="2800" b="1" i="0" u="none" strike="noStrike" kern="1200" cap="none" spc="0" normalizeH="0" baseline="0" noProof="0" dirty="0">
                <a:ln>
                  <a:noFill/>
                </a:ln>
                <a:solidFill>
                  <a:schemeClr val="tx1"/>
                </a:solidFill>
                <a:effectLst/>
                <a:uLnTx/>
                <a:uFillTx/>
                <a:latin typeface="+mn-lt"/>
                <a:ea typeface="+mj-ea"/>
                <a:cs typeface="+mj-cs"/>
              </a:rPr>
            </a:br>
            <a:endParaRPr lang="en-US" sz="2800" kern="1200" dirty="0">
              <a:solidFill>
                <a:schemeClr val="tx1"/>
              </a:solidFill>
              <a:latin typeface="+mn-lt"/>
              <a:ea typeface="+mj-ea"/>
              <a:cs typeface="+mj-cs"/>
            </a:endParaRPr>
          </a:p>
        </p:txBody>
      </p:sp>
      <p:sp>
        <p:nvSpPr>
          <p:cNvPr id="151" name="Rectangle 150">
            <a:extLst>
              <a:ext uri="{FF2B5EF4-FFF2-40B4-BE49-F238E27FC236}">
                <a16:creationId xmlns:a16="http://schemas.microsoft.com/office/drawing/2014/main" id="{3BB917E8-D696-4787-96D6-521A9C42F9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50" name="Picture 6" descr="ΕΠΙΣΚΕΨΗ ΣΤΟ ΜΟΥΣΕΙΟ ΓΟΥΛΑΝΔΡΗ ΦΥΣΙΚΗΣ ΙΣΤΟΡΙΑΣ - Caritas Athens">
            <a:extLst>
              <a:ext uri="{FF2B5EF4-FFF2-40B4-BE49-F238E27FC236}">
                <a16:creationId xmlns:a16="http://schemas.microsoft.com/office/drawing/2014/main" id="{589D5345-1AE6-4130-9A97-0CB24FEB249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845207" y="10"/>
            <a:ext cx="4346795" cy="3401558"/>
          </a:xfrm>
          <a:custGeom>
            <a:avLst/>
            <a:gdLst/>
            <a:ahLst/>
            <a:cxnLst/>
            <a:rect l="l" t="t" r="r" b="b"/>
            <a:pathLst>
              <a:path w="4346795" h="3401568">
                <a:moveTo>
                  <a:pt x="0" y="0"/>
                </a:moveTo>
                <a:lnTo>
                  <a:pt x="4346795" y="0"/>
                </a:lnTo>
                <a:lnTo>
                  <a:pt x="4346795" y="3401568"/>
                </a:lnTo>
                <a:lnTo>
                  <a:pt x="762748" y="3401568"/>
                </a:lnTo>
                <a:lnTo>
                  <a:pt x="751436" y="2963954"/>
                </a:lnTo>
                <a:cubicBezTo>
                  <a:pt x="698408" y="1942163"/>
                  <a:pt x="463174" y="995044"/>
                  <a:pt x="93264" y="192283"/>
                </a:cubicBezTo>
                <a:close/>
              </a:path>
            </a:pathLst>
          </a:custGeom>
          <a:noFill/>
          <a:extLst>
            <a:ext uri="{909E8E84-426E-40DD-AFC4-6F175D3DCCD1}">
              <a14:hiddenFill xmlns:a14="http://schemas.microsoft.com/office/drawing/2010/main">
                <a:solidFill>
                  <a:srgbClr val="FFFFFF"/>
                </a:solidFill>
              </a14:hiddenFill>
            </a:ext>
          </a:extLst>
        </p:spPr>
      </p:pic>
      <p:sp>
        <p:nvSpPr>
          <p:cNvPr id="153" name="Rectangle 152">
            <a:extLst>
              <a:ext uri="{FF2B5EF4-FFF2-40B4-BE49-F238E27FC236}">
                <a16:creationId xmlns:a16="http://schemas.microsoft.com/office/drawing/2014/main" id="{39F4C545-E278-42ED-9B78-2EBA464444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4544568"/>
            <a:ext cx="341496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416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 name="Rectangle 80">
            <a:extLst>
              <a:ext uri="{FF2B5EF4-FFF2-40B4-BE49-F238E27FC236}">
                <a16:creationId xmlns:a16="http://schemas.microsoft.com/office/drawing/2014/main" id="{2A5A43CD-B8A9-49DF-A7B3-058B6CEEA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Meiryo"/>
            </a:endParaRPr>
          </a:p>
        </p:txBody>
      </p:sp>
      <p:sp>
        <p:nvSpPr>
          <p:cNvPr id="83" name="Freeform: Shape 82">
            <a:extLst>
              <a:ext uri="{FF2B5EF4-FFF2-40B4-BE49-F238E27FC236}">
                <a16:creationId xmlns:a16="http://schemas.microsoft.com/office/drawing/2014/main" id="{C77DEC3A-5EAB-410D-B312-9B3880B08A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800" y="-17928"/>
            <a:ext cx="3580076" cy="3029264"/>
          </a:xfrm>
          <a:custGeom>
            <a:avLst/>
            <a:gdLst>
              <a:gd name="connsiteX0" fmla="*/ 19381 w 3580076"/>
              <a:gd name="connsiteY0" fmla="*/ 0 h 3029264"/>
              <a:gd name="connsiteX1" fmla="*/ 3580076 w 3580076"/>
              <a:gd name="connsiteY1" fmla="*/ 0 h 3029264"/>
              <a:gd name="connsiteX2" fmla="*/ 3580076 w 3580076"/>
              <a:gd name="connsiteY2" fmla="*/ 2559343 h 3029264"/>
              <a:gd name="connsiteX3" fmla="*/ 3556258 w 3580076"/>
              <a:gd name="connsiteY3" fmla="*/ 2578706 h 3029264"/>
              <a:gd name="connsiteX4" fmla="*/ 2887450 w 3580076"/>
              <a:gd name="connsiteY4" fmla="*/ 2826324 h 3029264"/>
              <a:gd name="connsiteX5" fmla="*/ 2575407 w 3580076"/>
              <a:gd name="connsiteY5" fmla="*/ 2906908 h 3029264"/>
              <a:gd name="connsiteX6" fmla="*/ 628491 w 3580076"/>
              <a:gd name="connsiteY6" fmla="*/ 2569492 h 3029264"/>
              <a:gd name="connsiteX7" fmla="*/ 113276 w 3580076"/>
              <a:gd name="connsiteY7" fmla="*/ 1240251 h 3029264"/>
              <a:gd name="connsiteX8" fmla="*/ 83702 w 3580076"/>
              <a:gd name="connsiteY8" fmla="*/ 1041556 h 3029264"/>
              <a:gd name="connsiteX9" fmla="*/ 7347 w 3580076"/>
              <a:gd name="connsiteY9" fmla="*/ 73049 h 3029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0076" h="3029264">
                <a:moveTo>
                  <a:pt x="19381" y="0"/>
                </a:moveTo>
                <a:lnTo>
                  <a:pt x="3580076" y="0"/>
                </a:lnTo>
                <a:lnTo>
                  <a:pt x="3580076" y="2559343"/>
                </a:lnTo>
                <a:lnTo>
                  <a:pt x="3556258" y="2578706"/>
                </a:lnTo>
                <a:cubicBezTo>
                  <a:pt x="3390615" y="2698133"/>
                  <a:pt x="3196665" y="2750327"/>
                  <a:pt x="2887450" y="2826324"/>
                </a:cubicBezTo>
                <a:cubicBezTo>
                  <a:pt x="2787996" y="2850747"/>
                  <a:pt x="2685123" y="2876042"/>
                  <a:pt x="2575407" y="2906908"/>
                </a:cubicBezTo>
                <a:cubicBezTo>
                  <a:pt x="1737105" y="3142655"/>
                  <a:pt x="1154843" y="3041718"/>
                  <a:pt x="628491" y="2569492"/>
                </a:cubicBezTo>
                <a:cubicBezTo>
                  <a:pt x="283045" y="2259569"/>
                  <a:pt x="200247" y="1841949"/>
                  <a:pt x="113276" y="1240251"/>
                </a:cubicBezTo>
                <a:cubicBezTo>
                  <a:pt x="103566" y="1173024"/>
                  <a:pt x="93505" y="1106186"/>
                  <a:pt x="83702" y="1041556"/>
                </a:cubicBezTo>
                <a:cubicBezTo>
                  <a:pt x="30763" y="691052"/>
                  <a:pt x="-19190" y="360006"/>
                  <a:pt x="7347" y="73049"/>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85" name="Freeform: Shape 84">
            <a:extLst>
              <a:ext uri="{FF2B5EF4-FFF2-40B4-BE49-F238E27FC236}">
                <a16:creationId xmlns:a16="http://schemas.microsoft.com/office/drawing/2014/main" id="{1C0E6BBD-8793-4948-9A3C-F7F772174F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776" y="3108079"/>
            <a:ext cx="6052740" cy="3784041"/>
          </a:xfrm>
          <a:custGeom>
            <a:avLst/>
            <a:gdLst>
              <a:gd name="connsiteX0" fmla="*/ 2954750 w 6052740"/>
              <a:gd name="connsiteY0" fmla="*/ 237 h 3784041"/>
              <a:gd name="connsiteX1" fmla="*/ 3975695 w 6052740"/>
              <a:gd name="connsiteY1" fmla="*/ 219797 h 3784041"/>
              <a:gd name="connsiteX2" fmla="*/ 5300448 w 6052740"/>
              <a:gd name="connsiteY2" fmla="*/ 1818803 h 3784041"/>
              <a:gd name="connsiteX3" fmla="*/ 5434695 w 6052740"/>
              <a:gd name="connsiteY3" fmla="*/ 2080860 h 3784041"/>
              <a:gd name="connsiteX4" fmla="*/ 5997936 w 6052740"/>
              <a:gd name="connsiteY4" fmla="*/ 3391139 h 3784041"/>
              <a:gd name="connsiteX5" fmla="*/ 6039411 w 6052740"/>
              <a:gd name="connsiteY5" fmla="*/ 3607947 h 3784041"/>
              <a:gd name="connsiteX6" fmla="*/ 6052740 w 6052740"/>
              <a:gd name="connsiteY6" fmla="*/ 3784041 h 3784041"/>
              <a:gd name="connsiteX7" fmla="*/ 0 w 6052740"/>
              <a:gd name="connsiteY7" fmla="*/ 3784041 h 3784041"/>
              <a:gd name="connsiteX8" fmla="*/ 0 w 6052740"/>
              <a:gd name="connsiteY8" fmla="*/ 1688687 h 3784041"/>
              <a:gd name="connsiteX9" fmla="*/ 35506 w 6052740"/>
              <a:gd name="connsiteY9" fmla="*/ 1628754 h 3784041"/>
              <a:gd name="connsiteX10" fmla="*/ 816825 w 6052740"/>
              <a:gd name="connsiteY10" fmla="*/ 959488 h 3784041"/>
              <a:gd name="connsiteX11" fmla="*/ 1197981 w 6052740"/>
              <a:gd name="connsiteY11" fmla="*/ 695851 h 3784041"/>
              <a:gd name="connsiteX12" fmla="*/ 2954750 w 6052740"/>
              <a:gd name="connsiteY12" fmla="*/ 237 h 378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2740" h="3784041">
                <a:moveTo>
                  <a:pt x="2954750" y="237"/>
                </a:moveTo>
                <a:cubicBezTo>
                  <a:pt x="3290840" y="-4755"/>
                  <a:pt x="3626137" y="69294"/>
                  <a:pt x="3975695" y="219797"/>
                </a:cubicBezTo>
                <a:cubicBezTo>
                  <a:pt x="4587470" y="483198"/>
                  <a:pt x="4897381" y="1023969"/>
                  <a:pt x="5300448" y="1818803"/>
                </a:cubicBezTo>
                <a:cubicBezTo>
                  <a:pt x="5345474" y="1907612"/>
                  <a:pt x="5390785" y="1995708"/>
                  <a:pt x="5434695" y="2080860"/>
                </a:cubicBezTo>
                <a:cubicBezTo>
                  <a:pt x="5672552" y="2542761"/>
                  <a:pt x="5897143" y="2979045"/>
                  <a:pt x="5997936" y="3391139"/>
                </a:cubicBezTo>
                <a:cubicBezTo>
                  <a:pt x="6016006" y="3465005"/>
                  <a:pt x="6029843" y="3537092"/>
                  <a:pt x="6039411" y="3607947"/>
                </a:cubicBezTo>
                <a:lnTo>
                  <a:pt x="6052740" y="3784041"/>
                </a:lnTo>
                <a:lnTo>
                  <a:pt x="0" y="3784041"/>
                </a:lnTo>
                <a:lnTo>
                  <a:pt x="0" y="1688687"/>
                </a:lnTo>
                <a:lnTo>
                  <a:pt x="35506" y="1628754"/>
                </a:lnTo>
                <a:cubicBezTo>
                  <a:pt x="201384" y="1382172"/>
                  <a:pt x="437288" y="1215376"/>
                  <a:pt x="816825" y="959488"/>
                </a:cubicBezTo>
                <a:cubicBezTo>
                  <a:pt x="938904" y="877217"/>
                  <a:pt x="1065168" y="792069"/>
                  <a:pt x="1197981" y="695851"/>
                </a:cubicBezTo>
                <a:cubicBezTo>
                  <a:pt x="1832245" y="236438"/>
                  <a:pt x="2394600" y="8558"/>
                  <a:pt x="2954750" y="237"/>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172" name="Picture 4" descr="Βίλα Αμαρυλλίς: Το σπίτι όπου ρίζωσε ο Δροσίνης | Σύλλογος των Κηφισιωτών">
            <a:extLst>
              <a:ext uri="{FF2B5EF4-FFF2-40B4-BE49-F238E27FC236}">
                <a16:creationId xmlns:a16="http://schemas.microsoft.com/office/drawing/2014/main" id="{0A17A405-F866-457C-9587-9161D4E737E7}"/>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2"/>
          <a:stretch/>
        </p:blipFill>
        <p:spPr bwMode="auto">
          <a:xfrm>
            <a:off x="20" y="3272810"/>
            <a:ext cx="5745687" cy="3585182"/>
          </a:xfrm>
          <a:custGeom>
            <a:avLst/>
            <a:gdLst/>
            <a:ahLst/>
            <a:cxnLst/>
            <a:rect l="l" t="t" r="r" b="b"/>
            <a:pathLst>
              <a:path w="5745707" h="3585182">
                <a:moveTo>
                  <a:pt x="2926451" y="215"/>
                </a:moveTo>
                <a:cubicBezTo>
                  <a:pt x="3232053" y="-4312"/>
                  <a:pt x="3536934" y="62841"/>
                  <a:pt x="3854783" y="199329"/>
                </a:cubicBezTo>
                <a:cubicBezTo>
                  <a:pt x="4411062" y="438201"/>
                  <a:pt x="4692860" y="928614"/>
                  <a:pt x="5059364" y="1649431"/>
                </a:cubicBezTo>
                <a:cubicBezTo>
                  <a:pt x="5100306" y="1729970"/>
                  <a:pt x="5141506" y="1809862"/>
                  <a:pt x="5181433" y="1887084"/>
                </a:cubicBezTo>
                <a:cubicBezTo>
                  <a:pt x="5397713" y="2305972"/>
                  <a:pt x="5601931" y="2701628"/>
                  <a:pt x="5693581" y="3075346"/>
                </a:cubicBezTo>
                <a:cubicBezTo>
                  <a:pt x="5726442" y="3209322"/>
                  <a:pt x="5743911" y="3336841"/>
                  <a:pt x="5745707" y="3461881"/>
                </a:cubicBezTo>
                <a:lnTo>
                  <a:pt x="5742296" y="3585182"/>
                </a:lnTo>
                <a:lnTo>
                  <a:pt x="252483" y="3585182"/>
                </a:lnTo>
                <a:lnTo>
                  <a:pt x="41523" y="3585182"/>
                </a:lnTo>
                <a:lnTo>
                  <a:pt x="0" y="3585182"/>
                </a:lnTo>
                <a:lnTo>
                  <a:pt x="0" y="3381173"/>
                </a:lnTo>
                <a:lnTo>
                  <a:pt x="0" y="3325874"/>
                </a:lnTo>
                <a:lnTo>
                  <a:pt x="0" y="2216622"/>
                </a:lnTo>
                <a:lnTo>
                  <a:pt x="41502" y="2023225"/>
                </a:lnTo>
                <a:cubicBezTo>
                  <a:pt x="68783" y="1923742"/>
                  <a:pt x="101601" y="1826103"/>
                  <a:pt x="139935" y="1730491"/>
                </a:cubicBezTo>
                <a:cubicBezTo>
                  <a:pt x="294359" y="1345325"/>
                  <a:pt x="522318" y="1179549"/>
                  <a:pt x="982463" y="870138"/>
                </a:cubicBezTo>
                <a:cubicBezTo>
                  <a:pt x="1093468" y="795528"/>
                  <a:pt x="1208278" y="718309"/>
                  <a:pt x="1329043" y="631051"/>
                </a:cubicBezTo>
                <a:cubicBezTo>
                  <a:pt x="1905771" y="214420"/>
                  <a:pt x="2417113" y="7761"/>
                  <a:pt x="2926451" y="215"/>
                </a:cubicBezTo>
                <a:close/>
              </a:path>
            </a:pathLst>
          </a:custGeom>
          <a:noFill/>
          <a:extLst>
            <a:ext uri="{909E8E84-426E-40DD-AFC4-6F175D3DCCD1}">
              <a14:hiddenFill xmlns:a14="http://schemas.microsoft.com/office/drawing/2010/main">
                <a:solidFill>
                  <a:srgbClr val="FFFFFF"/>
                </a:solidFill>
              </a14:hiddenFill>
            </a:ext>
          </a:extLst>
        </p:spPr>
      </p:pic>
      <p:sp>
        <p:nvSpPr>
          <p:cNvPr id="87" name="Freeform: Shape 86">
            <a:extLst>
              <a:ext uri="{FF2B5EF4-FFF2-40B4-BE49-F238E27FC236}">
                <a16:creationId xmlns:a16="http://schemas.microsoft.com/office/drawing/2014/main" id="{CA70EFFE-F930-4125-919D-2F04E1A80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6076" y="406400"/>
            <a:ext cx="2930526" cy="3086095"/>
          </a:xfrm>
          <a:custGeom>
            <a:avLst/>
            <a:gdLst>
              <a:gd name="connsiteX0" fmla="*/ 1448892 w 2805016"/>
              <a:gd name="connsiteY0" fmla="*/ 1295 h 3049345"/>
              <a:gd name="connsiteX1" fmla="*/ 1762036 w 2805016"/>
              <a:gd name="connsiteY1" fmla="*/ 37054 h 3049345"/>
              <a:gd name="connsiteX2" fmla="*/ 2172496 w 2805016"/>
              <a:gd name="connsiteY2" fmla="*/ 276646 h 3049345"/>
              <a:gd name="connsiteX3" fmla="*/ 2494528 w 2805016"/>
              <a:gd name="connsiteY3" fmla="*/ 816190 h 3049345"/>
              <a:gd name="connsiteX4" fmla="*/ 2553622 w 2805016"/>
              <a:gd name="connsiteY4" fmla="*/ 932591 h 3049345"/>
              <a:gd name="connsiteX5" fmla="*/ 2789833 w 2805016"/>
              <a:gd name="connsiteY5" fmla="*/ 1841650 h 3049345"/>
              <a:gd name="connsiteX6" fmla="*/ 1939259 w 2805016"/>
              <a:gd name="connsiteY6" fmla="*/ 2818274 h 3049345"/>
              <a:gd name="connsiteX7" fmla="*/ 1752834 w 2805016"/>
              <a:gd name="connsiteY7" fmla="*/ 2904144 h 3049345"/>
              <a:gd name="connsiteX8" fmla="*/ 1191447 w 2805016"/>
              <a:gd name="connsiteY8" fmla="*/ 3038170 h 3049345"/>
              <a:gd name="connsiteX9" fmla="*/ 661126 w 2805016"/>
              <a:gd name="connsiteY9" fmla="*/ 2791872 h 3049345"/>
              <a:gd name="connsiteX10" fmla="*/ 256115 w 2805016"/>
              <a:gd name="connsiteY10" fmla="*/ 2313690 h 3049345"/>
              <a:gd name="connsiteX11" fmla="*/ 30620 w 2805016"/>
              <a:gd name="connsiteY11" fmla="*/ 1690804 h 3049345"/>
              <a:gd name="connsiteX12" fmla="*/ 29591 w 2805016"/>
              <a:gd name="connsiteY12" fmla="*/ 1037726 h 3049345"/>
              <a:gd name="connsiteX13" fmla="*/ 244525 w 2805016"/>
              <a:gd name="connsiteY13" fmla="*/ 519197 h 3049345"/>
              <a:gd name="connsiteX14" fmla="*/ 622356 w 2805016"/>
              <a:gd name="connsiteY14" fmla="*/ 183048 h 3049345"/>
              <a:gd name="connsiteX15" fmla="*/ 1448892 w 2805016"/>
              <a:gd name="connsiteY15" fmla="*/ 1295 h 304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05016" h="3049345">
                <a:moveTo>
                  <a:pt x="1448892" y="1295"/>
                </a:moveTo>
                <a:cubicBezTo>
                  <a:pt x="1551302" y="5038"/>
                  <a:pt x="1656071" y="16908"/>
                  <a:pt x="1762036" y="37054"/>
                </a:cubicBezTo>
                <a:cubicBezTo>
                  <a:pt x="1931145" y="69206"/>
                  <a:pt x="2057720" y="143119"/>
                  <a:pt x="2172496" y="276646"/>
                </a:cubicBezTo>
                <a:cubicBezTo>
                  <a:pt x="2292557" y="416316"/>
                  <a:pt x="2390672" y="610536"/>
                  <a:pt x="2494528" y="816190"/>
                </a:cubicBezTo>
                <a:cubicBezTo>
                  <a:pt x="2513659" y="854126"/>
                  <a:pt x="2533480" y="893328"/>
                  <a:pt x="2553622" y="932591"/>
                </a:cubicBezTo>
                <a:cubicBezTo>
                  <a:pt x="2733870" y="1284027"/>
                  <a:pt x="2847724" y="1537159"/>
                  <a:pt x="2789833" y="1841650"/>
                </a:cubicBezTo>
                <a:cubicBezTo>
                  <a:pt x="2701624" y="2305599"/>
                  <a:pt x="2447254" y="2597690"/>
                  <a:pt x="1939259" y="2818274"/>
                </a:cubicBezTo>
                <a:cubicBezTo>
                  <a:pt x="1872770" y="2847138"/>
                  <a:pt x="1811781" y="2876114"/>
                  <a:pt x="1752834" y="2904144"/>
                </a:cubicBezTo>
                <a:cubicBezTo>
                  <a:pt x="1508432" y="3020297"/>
                  <a:pt x="1382512" y="3074496"/>
                  <a:pt x="1191447" y="3038170"/>
                </a:cubicBezTo>
                <a:cubicBezTo>
                  <a:pt x="1001732" y="3002100"/>
                  <a:pt x="823313" y="2919199"/>
                  <a:pt x="661126" y="2791872"/>
                </a:cubicBezTo>
                <a:cubicBezTo>
                  <a:pt x="502474" y="2667286"/>
                  <a:pt x="366163" y="2506376"/>
                  <a:pt x="256115" y="2313690"/>
                </a:cubicBezTo>
                <a:cubicBezTo>
                  <a:pt x="147904" y="2124290"/>
                  <a:pt x="69906" y="1908939"/>
                  <a:pt x="30620" y="1690804"/>
                </a:cubicBezTo>
                <a:cubicBezTo>
                  <a:pt x="-9871" y="1466769"/>
                  <a:pt x="-10191" y="1246967"/>
                  <a:pt x="29591" y="1037726"/>
                </a:cubicBezTo>
                <a:cubicBezTo>
                  <a:pt x="67109" y="840400"/>
                  <a:pt x="139452" y="665977"/>
                  <a:pt x="244525" y="519197"/>
                </a:cubicBezTo>
                <a:cubicBezTo>
                  <a:pt x="343054" y="381648"/>
                  <a:pt x="470192" y="268558"/>
                  <a:pt x="622356" y="183048"/>
                </a:cubicBezTo>
                <a:cubicBezTo>
                  <a:pt x="855671" y="51991"/>
                  <a:pt x="1141662" y="-9932"/>
                  <a:pt x="1448892" y="1295"/>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itle 1">
            <a:extLst>
              <a:ext uri="{FF2B5EF4-FFF2-40B4-BE49-F238E27FC236}">
                <a16:creationId xmlns:a16="http://schemas.microsoft.com/office/drawing/2014/main" id="{7103CA55-A41D-4204-AD7A-B5C77C896F90}"/>
              </a:ext>
            </a:extLst>
          </p:cNvPr>
          <p:cNvSpPr>
            <a:spLocks noGrp="1"/>
          </p:cNvSpPr>
          <p:nvPr>
            <p:ph type="title"/>
          </p:nvPr>
        </p:nvSpPr>
        <p:spPr>
          <a:xfrm>
            <a:off x="6191765" y="2659387"/>
            <a:ext cx="5999930" cy="1045510"/>
          </a:xfrm>
        </p:spPr>
        <p:txBody>
          <a:bodyPr anchor="b">
            <a:normAutofit/>
          </a:bodyPr>
          <a:lstStyle/>
          <a:p>
            <a:r>
              <a:rPr lang="el-GR" sz="3300" b="1" i="0" dirty="0">
                <a:solidFill>
                  <a:schemeClr val="accent4">
                    <a:lumMod val="50000"/>
                  </a:schemeClr>
                </a:solidFill>
                <a:effectLst/>
                <a:latin typeface="+mn-lt"/>
                <a:cs typeface="Frank Ruhl Libre" panose="020B0604020202020204" pitchFamily="2" charset="-79"/>
              </a:rPr>
              <a:t>ΜΟΥΣΕΙΟ ΓΕΩΡΓΙΟΥ ΔΡΟΣΙΝΗ</a:t>
            </a:r>
            <a:br>
              <a:rPr lang="el-GR" sz="3300" b="0" i="0" dirty="0">
                <a:effectLst/>
                <a:latin typeface="Frank Ruhl Libre" panose="020B0604020202020204" pitchFamily="2" charset="-79"/>
                <a:cs typeface="Frank Ruhl Libre" panose="020B0604020202020204" pitchFamily="2" charset="-79"/>
              </a:rPr>
            </a:br>
            <a:endParaRPr lang="el-GR" sz="3300" dirty="0"/>
          </a:p>
        </p:txBody>
      </p:sp>
      <p:pic>
        <p:nvPicPr>
          <p:cNvPr id="5" name="Picture 10" descr="Μουσείο Γ. Δροσίνη - Drossinis Museum">
            <a:extLst>
              <a:ext uri="{FF2B5EF4-FFF2-40B4-BE49-F238E27FC236}">
                <a16:creationId xmlns:a16="http://schemas.microsoft.com/office/drawing/2014/main" id="{E8AE5EF5-2586-4599-9497-5ADE4C0645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12"/>
            <a:ext cx="3365241" cy="2866416"/>
          </a:xfrm>
          <a:custGeom>
            <a:avLst/>
            <a:gdLst/>
            <a:ahLst/>
            <a:cxnLst/>
            <a:rect l="l" t="t" r="r" b="b"/>
            <a:pathLst>
              <a:path w="3365261" h="2866416">
                <a:moveTo>
                  <a:pt x="0" y="0"/>
                </a:moveTo>
                <a:lnTo>
                  <a:pt x="3326672" y="0"/>
                </a:lnTo>
                <a:lnTo>
                  <a:pt x="3329674" y="9070"/>
                </a:lnTo>
                <a:cubicBezTo>
                  <a:pt x="3343270" y="65235"/>
                  <a:pt x="3352771" y="124075"/>
                  <a:pt x="3358496" y="186324"/>
                </a:cubicBezTo>
                <a:cubicBezTo>
                  <a:pt x="3382453" y="446775"/>
                  <a:pt x="3338627" y="747125"/>
                  <a:pt x="3292183" y="1065127"/>
                </a:cubicBezTo>
                <a:cubicBezTo>
                  <a:pt x="3283584" y="1123764"/>
                  <a:pt x="3274756" y="1184404"/>
                  <a:pt x="3266242" y="1245398"/>
                </a:cubicBezTo>
                <a:cubicBezTo>
                  <a:pt x="3189979" y="1791308"/>
                  <a:pt x="3117147" y="2170172"/>
                  <a:pt x="2811190" y="2450912"/>
                </a:cubicBezTo>
                <a:cubicBezTo>
                  <a:pt x="2345008" y="2878670"/>
                  <a:pt x="1828692" y="2969399"/>
                  <a:pt x="1084777" y="2754207"/>
                </a:cubicBezTo>
                <a:cubicBezTo>
                  <a:pt x="987414" y="2726031"/>
                  <a:pt x="896129" y="2702923"/>
                  <a:pt x="807878" y="2680610"/>
                </a:cubicBezTo>
                <a:cubicBezTo>
                  <a:pt x="442033" y="2588039"/>
                  <a:pt x="258011" y="2534175"/>
                  <a:pt x="72661" y="2322881"/>
                </a:cubicBezTo>
                <a:lnTo>
                  <a:pt x="0" y="2229725"/>
                </a:lnTo>
                <a:close/>
              </a:path>
            </a:pathLst>
          </a:custGeom>
          <a:noFill/>
          <a:extLst>
            <a:ext uri="{909E8E84-426E-40DD-AFC4-6F175D3DCCD1}">
              <a14:hiddenFill xmlns:a14="http://schemas.microsoft.com/office/drawing/2010/main">
                <a:solidFill>
                  <a:srgbClr val="FFFFFF"/>
                </a:solidFill>
              </a14:hiddenFill>
            </a:ext>
          </a:extLst>
        </p:spPr>
      </p:pic>
      <p:sp>
        <p:nvSpPr>
          <p:cNvPr id="89" name="Freeform: Shape 88">
            <a:extLst>
              <a:ext uri="{FF2B5EF4-FFF2-40B4-BE49-F238E27FC236}">
                <a16:creationId xmlns:a16="http://schemas.microsoft.com/office/drawing/2014/main" id="{A28DD5A3-69CE-4072-B49C-A9C37D5809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3365262" cy="2866416"/>
          </a:xfrm>
          <a:custGeom>
            <a:avLst/>
            <a:gdLst>
              <a:gd name="connsiteX0" fmla="*/ 179896 w 3365262"/>
              <a:gd name="connsiteY0" fmla="*/ 0 h 2866416"/>
              <a:gd name="connsiteX1" fmla="*/ 38591 w 3365262"/>
              <a:gd name="connsiteY1" fmla="*/ 0 h 2866416"/>
              <a:gd name="connsiteX2" fmla="*/ 35588 w 3365262"/>
              <a:gd name="connsiteY2" fmla="*/ 9070 h 2866416"/>
              <a:gd name="connsiteX3" fmla="*/ 6767 w 3365262"/>
              <a:gd name="connsiteY3" fmla="*/ 186324 h 2866416"/>
              <a:gd name="connsiteX4" fmla="*/ 73079 w 3365262"/>
              <a:gd name="connsiteY4" fmla="*/ 1065127 h 2866416"/>
              <a:gd name="connsiteX5" fmla="*/ 99021 w 3365262"/>
              <a:gd name="connsiteY5" fmla="*/ 1245398 h 2866416"/>
              <a:gd name="connsiteX6" fmla="*/ 554072 w 3365262"/>
              <a:gd name="connsiteY6" fmla="*/ 2450912 h 2866416"/>
              <a:gd name="connsiteX7" fmla="*/ 2280486 w 3365262"/>
              <a:gd name="connsiteY7" fmla="*/ 2754207 h 2866416"/>
              <a:gd name="connsiteX8" fmla="*/ 2557384 w 3365262"/>
              <a:gd name="connsiteY8" fmla="*/ 2680610 h 2866416"/>
              <a:gd name="connsiteX9" fmla="*/ 3292601 w 3365262"/>
              <a:gd name="connsiteY9" fmla="*/ 2322881 h 2866416"/>
              <a:gd name="connsiteX10" fmla="*/ 3365262 w 3365262"/>
              <a:gd name="connsiteY10" fmla="*/ 2229725 h 2866416"/>
              <a:gd name="connsiteX11" fmla="*/ 3365262 w 3365262"/>
              <a:gd name="connsiteY11" fmla="*/ 1904916 h 2866416"/>
              <a:gd name="connsiteX12" fmla="*/ 3272989 w 3365262"/>
              <a:gd name="connsiteY12" fmla="*/ 2055688 h 2866416"/>
              <a:gd name="connsiteX13" fmla="*/ 3153914 w 3365262"/>
              <a:gd name="connsiteY13" fmla="*/ 2208123 h 2866416"/>
              <a:gd name="connsiteX14" fmla="*/ 2474637 w 3365262"/>
              <a:gd name="connsiteY14" fmla="*/ 2539754 h 2866416"/>
              <a:gd name="connsiteX15" fmla="*/ 2218936 w 3365262"/>
              <a:gd name="connsiteY15" fmla="*/ 2608259 h 2866416"/>
              <a:gd name="connsiteX16" fmla="*/ 626296 w 3365262"/>
              <a:gd name="connsiteY16" fmla="*/ 2332284 h 2866416"/>
              <a:gd name="connsiteX17" fmla="*/ 208885 w 3365262"/>
              <a:gd name="connsiteY17" fmla="*/ 1221197 h 2866416"/>
              <a:gd name="connsiteX18" fmla="*/ 185325 w 3365262"/>
              <a:gd name="connsiteY18" fmla="*/ 1054955 h 2866416"/>
              <a:gd name="connsiteX19" fmla="*/ 125985 w 3365262"/>
              <a:gd name="connsiteY19" fmla="*/ 244401 h 2866416"/>
              <a:gd name="connsiteX20" fmla="*/ 152959 w 3365262"/>
              <a:gd name="connsiteY20" fmla="*/ 80820 h 2866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65262" h="2866416">
                <a:moveTo>
                  <a:pt x="179896" y="0"/>
                </a:moveTo>
                <a:lnTo>
                  <a:pt x="38591" y="0"/>
                </a:lnTo>
                <a:lnTo>
                  <a:pt x="35588" y="9070"/>
                </a:lnTo>
                <a:cubicBezTo>
                  <a:pt x="21993" y="65235"/>
                  <a:pt x="12491" y="124075"/>
                  <a:pt x="6767" y="186324"/>
                </a:cubicBezTo>
                <a:cubicBezTo>
                  <a:pt x="-17191" y="446775"/>
                  <a:pt x="26635" y="747125"/>
                  <a:pt x="73079" y="1065127"/>
                </a:cubicBezTo>
                <a:cubicBezTo>
                  <a:pt x="81679" y="1123764"/>
                  <a:pt x="90506" y="1184404"/>
                  <a:pt x="99021" y="1245398"/>
                </a:cubicBezTo>
                <a:cubicBezTo>
                  <a:pt x="175283" y="1791308"/>
                  <a:pt x="248115" y="2170172"/>
                  <a:pt x="554072" y="2450912"/>
                </a:cubicBezTo>
                <a:cubicBezTo>
                  <a:pt x="1020254" y="2878670"/>
                  <a:pt x="1536570" y="2969399"/>
                  <a:pt x="2280486" y="2754207"/>
                </a:cubicBezTo>
                <a:cubicBezTo>
                  <a:pt x="2377848" y="2726031"/>
                  <a:pt x="2469133" y="2702923"/>
                  <a:pt x="2557384" y="2680610"/>
                </a:cubicBezTo>
                <a:cubicBezTo>
                  <a:pt x="2923230" y="2588039"/>
                  <a:pt x="3107251" y="2534175"/>
                  <a:pt x="3292601" y="2322881"/>
                </a:cubicBezTo>
                <a:lnTo>
                  <a:pt x="3365262" y="2229725"/>
                </a:lnTo>
                <a:lnTo>
                  <a:pt x="3365262" y="1904916"/>
                </a:lnTo>
                <a:lnTo>
                  <a:pt x="3272989" y="2055688"/>
                </a:lnTo>
                <a:cubicBezTo>
                  <a:pt x="3236196" y="2108790"/>
                  <a:pt x="3196487" y="2159636"/>
                  <a:pt x="3153914" y="2208123"/>
                </a:cubicBezTo>
                <a:cubicBezTo>
                  <a:pt x="2982412" y="2403450"/>
                  <a:pt x="2812466" y="2453548"/>
                  <a:pt x="2474637" y="2539754"/>
                </a:cubicBezTo>
                <a:cubicBezTo>
                  <a:pt x="2393145" y="2560533"/>
                  <a:pt x="2308850" y="2582052"/>
                  <a:pt x="2218936" y="2608259"/>
                </a:cubicBezTo>
                <a:cubicBezTo>
                  <a:pt x="1531933" y="2808419"/>
                  <a:pt x="1055624" y="2725862"/>
                  <a:pt x="626296" y="2332284"/>
                </a:cubicBezTo>
                <a:cubicBezTo>
                  <a:pt x="344527" y="2073977"/>
                  <a:pt x="278113" y="1724633"/>
                  <a:pt x="208885" y="1221197"/>
                </a:cubicBezTo>
                <a:cubicBezTo>
                  <a:pt x="201156" y="1164950"/>
                  <a:pt x="193137" y="1109029"/>
                  <a:pt x="185325" y="1054955"/>
                </a:cubicBezTo>
                <a:cubicBezTo>
                  <a:pt x="143135" y="761698"/>
                  <a:pt x="103325" y="484721"/>
                  <a:pt x="125985" y="244401"/>
                </a:cubicBezTo>
                <a:cubicBezTo>
                  <a:pt x="131401" y="186965"/>
                  <a:pt x="140293" y="132664"/>
                  <a:pt x="152959" y="8082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176" name="Picture 8" descr="Μουσείο Γ. Δροσίνη - Drossinis Museum">
            <a:extLst>
              <a:ext uri="{FF2B5EF4-FFF2-40B4-BE49-F238E27FC236}">
                <a16:creationId xmlns:a16="http://schemas.microsoft.com/office/drawing/2014/main" id="{CFDD34A2-6E9D-4293-8B53-520F0129222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2"/>
          <a:stretch/>
        </p:blipFill>
        <p:spPr bwMode="auto">
          <a:xfrm>
            <a:off x="3821829" y="623466"/>
            <a:ext cx="2687154" cy="2687367"/>
          </a:xfrm>
          <a:custGeom>
            <a:avLst/>
            <a:gdLst/>
            <a:ahLst/>
            <a:cxnLst/>
            <a:rect l="l" t="t" r="r" b="b"/>
            <a:pathLst>
              <a:path w="2687154" h="2687367">
                <a:moveTo>
                  <a:pt x="1454785" y="1063"/>
                </a:moveTo>
                <a:cubicBezTo>
                  <a:pt x="1693423" y="9010"/>
                  <a:pt x="1914118" y="61442"/>
                  <a:pt x="2099467" y="156432"/>
                </a:cubicBezTo>
                <a:cubicBezTo>
                  <a:pt x="2244525" y="230806"/>
                  <a:pt x="2365442" y="329654"/>
                  <a:pt x="2458804" y="450248"/>
                </a:cubicBezTo>
                <a:cubicBezTo>
                  <a:pt x="2558369" y="578936"/>
                  <a:pt x="2626417" y="732204"/>
                  <a:pt x="2660972" y="905889"/>
                </a:cubicBezTo>
                <a:cubicBezTo>
                  <a:pt x="2697613" y="1090060"/>
                  <a:pt x="2695800" y="1283803"/>
                  <a:pt x="2655506" y="1481541"/>
                </a:cubicBezTo>
                <a:cubicBezTo>
                  <a:pt x="2616405" y="1674071"/>
                  <a:pt x="2540272" y="1864400"/>
                  <a:pt x="2435396" y="2032054"/>
                </a:cubicBezTo>
                <a:cubicBezTo>
                  <a:pt x="2328740" y="2202615"/>
                  <a:pt x="2197165" y="2345340"/>
                  <a:pt x="2044455" y="2456196"/>
                </a:cubicBezTo>
                <a:cubicBezTo>
                  <a:pt x="1888342" y="2569490"/>
                  <a:pt x="1716998" y="2643732"/>
                  <a:pt x="1535162" y="2676769"/>
                </a:cubicBezTo>
                <a:cubicBezTo>
                  <a:pt x="1352034" y="2710042"/>
                  <a:pt x="1231880" y="2663095"/>
                  <a:pt x="998745" y="2562316"/>
                </a:cubicBezTo>
                <a:cubicBezTo>
                  <a:pt x="942516" y="2537996"/>
                  <a:pt x="884339" y="2512855"/>
                  <a:pt x="820897" y="2487849"/>
                </a:cubicBezTo>
                <a:cubicBezTo>
                  <a:pt x="336177" y="2296751"/>
                  <a:pt x="94710" y="2040959"/>
                  <a:pt x="13464" y="1632596"/>
                </a:cubicBezTo>
                <a:cubicBezTo>
                  <a:pt x="-39858" y="1364587"/>
                  <a:pt x="70857" y="1140721"/>
                  <a:pt x="245794" y="829771"/>
                </a:cubicBezTo>
                <a:cubicBezTo>
                  <a:pt x="265343" y="795032"/>
                  <a:pt x="284584" y="760348"/>
                  <a:pt x="303156" y="726784"/>
                </a:cubicBezTo>
                <a:cubicBezTo>
                  <a:pt x="403973" y="544832"/>
                  <a:pt x="499217" y="372996"/>
                  <a:pt x="615094" y="249099"/>
                </a:cubicBezTo>
                <a:cubicBezTo>
                  <a:pt x="725868" y="130651"/>
                  <a:pt x="847530" y="64671"/>
                  <a:pt x="1009614" y="35223"/>
                </a:cubicBezTo>
                <a:cubicBezTo>
                  <a:pt x="1161959" y="7543"/>
                  <a:pt x="1311603" y="-3704"/>
                  <a:pt x="1454785" y="1063"/>
                </a:cubicBezTo>
                <a:close/>
              </a:path>
            </a:pathLst>
          </a:custGeom>
          <a:noFill/>
          <a:extLst>
            <a:ext uri="{909E8E84-426E-40DD-AFC4-6F175D3DCCD1}">
              <a14:hiddenFill xmlns:a14="http://schemas.microsoft.com/office/drawing/2010/main">
                <a:solidFill>
                  <a:srgbClr val="FFFFFF"/>
                </a:solidFill>
              </a14:hiddenFill>
            </a:ext>
          </a:extLst>
        </p:spPr>
      </p:pic>
      <p:sp>
        <p:nvSpPr>
          <p:cNvPr id="91" name="Freeform: Shape 90">
            <a:extLst>
              <a:ext uri="{FF2B5EF4-FFF2-40B4-BE49-F238E27FC236}">
                <a16:creationId xmlns:a16="http://schemas.microsoft.com/office/drawing/2014/main" id="{31503D0D-7DB7-42FE-AA0C-455F4D8D7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21829" y="623454"/>
            <a:ext cx="2687155" cy="2687367"/>
          </a:xfrm>
          <a:custGeom>
            <a:avLst/>
            <a:gdLst>
              <a:gd name="connsiteX0" fmla="*/ 1379411 w 2687155"/>
              <a:gd name="connsiteY0" fmla="*/ 125092 h 2687367"/>
              <a:gd name="connsiteX1" fmla="*/ 1653453 w 2687155"/>
              <a:gd name="connsiteY1" fmla="*/ 155353 h 2687367"/>
              <a:gd name="connsiteX2" fmla="*/ 2013867 w 2687155"/>
              <a:gd name="connsiteY2" fmla="*/ 348128 h 2687367"/>
              <a:gd name="connsiteX3" fmla="*/ 2298841 w 2687155"/>
              <a:gd name="connsiteY3" fmla="*/ 778686 h 2687367"/>
              <a:gd name="connsiteX4" fmla="*/ 2351241 w 2687155"/>
              <a:gd name="connsiteY4" fmla="*/ 871513 h 2687367"/>
              <a:gd name="connsiteX5" fmla="*/ 2563486 w 2687155"/>
              <a:gd name="connsiteY5" fmla="*/ 1595136 h 2687367"/>
              <a:gd name="connsiteX6" fmla="*/ 1825856 w 2687155"/>
              <a:gd name="connsiteY6" fmla="*/ 2366012 h 2687367"/>
              <a:gd name="connsiteX7" fmla="*/ 1663382 w 2687155"/>
              <a:gd name="connsiteY7" fmla="*/ 2433131 h 2687367"/>
              <a:gd name="connsiteX8" fmla="*/ 1173337 w 2687155"/>
              <a:gd name="connsiteY8" fmla="*/ 2536294 h 2687367"/>
              <a:gd name="connsiteX9" fmla="*/ 708072 w 2687155"/>
              <a:gd name="connsiteY9" fmla="*/ 2337480 h 2687367"/>
              <a:gd name="connsiteX10" fmla="*/ 350926 w 2687155"/>
              <a:gd name="connsiteY10" fmla="*/ 1955183 h 2687367"/>
              <a:gd name="connsiteX11" fmla="*/ 149846 w 2687155"/>
              <a:gd name="connsiteY11" fmla="*/ 1458983 h 2687367"/>
              <a:gd name="connsiteX12" fmla="*/ 144852 w 2687155"/>
              <a:gd name="connsiteY12" fmla="*/ 940122 h 2687367"/>
              <a:gd name="connsiteX13" fmla="*/ 329542 w 2687155"/>
              <a:gd name="connsiteY13" fmla="*/ 529432 h 2687367"/>
              <a:gd name="connsiteX14" fmla="*/ 657816 w 2687155"/>
              <a:gd name="connsiteY14" fmla="*/ 264604 h 2687367"/>
              <a:gd name="connsiteX15" fmla="*/ 1379411 w 2687155"/>
              <a:gd name="connsiteY15" fmla="*/ 125092 h 2687367"/>
              <a:gd name="connsiteX16" fmla="*/ 1232370 w 2687155"/>
              <a:gd name="connsiteY16" fmla="*/ 1063 h 2687367"/>
              <a:gd name="connsiteX17" fmla="*/ 587688 w 2687155"/>
              <a:gd name="connsiteY17" fmla="*/ 156432 h 2687367"/>
              <a:gd name="connsiteX18" fmla="*/ 228351 w 2687155"/>
              <a:gd name="connsiteY18" fmla="*/ 450248 h 2687367"/>
              <a:gd name="connsiteX19" fmla="*/ 26183 w 2687155"/>
              <a:gd name="connsiteY19" fmla="*/ 905889 h 2687367"/>
              <a:gd name="connsiteX20" fmla="*/ 31650 w 2687155"/>
              <a:gd name="connsiteY20" fmla="*/ 1481541 h 2687367"/>
              <a:gd name="connsiteX21" fmla="*/ 251759 w 2687155"/>
              <a:gd name="connsiteY21" fmla="*/ 2032054 h 2687367"/>
              <a:gd name="connsiteX22" fmla="*/ 642700 w 2687155"/>
              <a:gd name="connsiteY22" fmla="*/ 2456196 h 2687367"/>
              <a:gd name="connsiteX23" fmla="*/ 1151993 w 2687155"/>
              <a:gd name="connsiteY23" fmla="*/ 2676769 h 2687367"/>
              <a:gd name="connsiteX24" fmla="*/ 1688410 w 2687155"/>
              <a:gd name="connsiteY24" fmla="*/ 2562316 h 2687367"/>
              <a:gd name="connsiteX25" fmla="*/ 1866259 w 2687155"/>
              <a:gd name="connsiteY25" fmla="*/ 2487849 h 2687367"/>
              <a:gd name="connsiteX26" fmla="*/ 2673692 w 2687155"/>
              <a:gd name="connsiteY26" fmla="*/ 1632596 h 2687367"/>
              <a:gd name="connsiteX27" fmla="*/ 2441361 w 2687155"/>
              <a:gd name="connsiteY27" fmla="*/ 829771 h 2687367"/>
              <a:gd name="connsiteX28" fmla="*/ 2383999 w 2687155"/>
              <a:gd name="connsiteY28" fmla="*/ 726784 h 2687367"/>
              <a:gd name="connsiteX29" fmla="*/ 2072061 w 2687155"/>
              <a:gd name="connsiteY29" fmla="*/ 249099 h 2687367"/>
              <a:gd name="connsiteX30" fmla="*/ 1677542 w 2687155"/>
              <a:gd name="connsiteY30" fmla="*/ 35223 h 2687367"/>
              <a:gd name="connsiteX31" fmla="*/ 1232370 w 2687155"/>
              <a:gd name="connsiteY31" fmla="*/ 1063 h 2687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687155" h="2687367">
                <a:moveTo>
                  <a:pt x="1379411" y="125092"/>
                </a:moveTo>
                <a:cubicBezTo>
                  <a:pt x="1468984" y="128671"/>
                  <a:pt x="1560670" y="138721"/>
                  <a:pt x="1653453" y="155353"/>
                </a:cubicBezTo>
                <a:cubicBezTo>
                  <a:pt x="1801527" y="181896"/>
                  <a:pt x="1912668" y="241366"/>
                  <a:pt x="2013867" y="348128"/>
                </a:cubicBezTo>
                <a:cubicBezTo>
                  <a:pt x="2119726" y="459803"/>
                  <a:pt x="2206737" y="614685"/>
                  <a:pt x="2298841" y="778686"/>
                </a:cubicBezTo>
                <a:cubicBezTo>
                  <a:pt x="2315806" y="808940"/>
                  <a:pt x="2333384" y="840203"/>
                  <a:pt x="2351241" y="871513"/>
                </a:cubicBezTo>
                <a:cubicBezTo>
                  <a:pt x="2511056" y="1151785"/>
                  <a:pt x="2612199" y="1353567"/>
                  <a:pt x="2563486" y="1595136"/>
                </a:cubicBezTo>
                <a:cubicBezTo>
                  <a:pt x="2489264" y="1963210"/>
                  <a:pt x="2268671" y="2193766"/>
                  <a:pt x="1825856" y="2366012"/>
                </a:cubicBezTo>
                <a:cubicBezTo>
                  <a:pt x="1767898" y="2388550"/>
                  <a:pt x="1714751" y="2411212"/>
                  <a:pt x="1663382" y="2433131"/>
                </a:cubicBezTo>
                <a:cubicBezTo>
                  <a:pt x="1450402" y="2523968"/>
                  <a:pt x="1340635" y="2566284"/>
                  <a:pt x="1173337" y="2536294"/>
                </a:cubicBezTo>
                <a:cubicBezTo>
                  <a:pt x="1007221" y="2506516"/>
                  <a:pt x="850689" y="2439598"/>
                  <a:pt x="708072" y="2337480"/>
                </a:cubicBezTo>
                <a:cubicBezTo>
                  <a:pt x="568563" y="2237563"/>
                  <a:pt x="448362" y="2108917"/>
                  <a:pt x="350926" y="1955183"/>
                </a:cubicBezTo>
                <a:cubicBezTo>
                  <a:pt x="255118" y="1804070"/>
                  <a:pt x="185566" y="1632518"/>
                  <a:pt x="149846" y="1458983"/>
                </a:cubicBezTo>
                <a:cubicBezTo>
                  <a:pt x="113036" y="1280752"/>
                  <a:pt x="111378" y="1106123"/>
                  <a:pt x="144852" y="940122"/>
                </a:cubicBezTo>
                <a:cubicBezTo>
                  <a:pt x="176420" y="783572"/>
                  <a:pt x="238586" y="645425"/>
                  <a:pt x="329542" y="529432"/>
                </a:cubicBezTo>
                <a:cubicBezTo>
                  <a:pt x="414835" y="420736"/>
                  <a:pt x="525296" y="331640"/>
                  <a:pt x="657816" y="264604"/>
                </a:cubicBezTo>
                <a:cubicBezTo>
                  <a:pt x="861008" y="161861"/>
                  <a:pt x="1110695" y="114356"/>
                  <a:pt x="1379411" y="125092"/>
                </a:cubicBezTo>
                <a:close/>
                <a:moveTo>
                  <a:pt x="1232370" y="1063"/>
                </a:moveTo>
                <a:cubicBezTo>
                  <a:pt x="993732" y="9010"/>
                  <a:pt x="773038" y="61442"/>
                  <a:pt x="587688" y="156432"/>
                </a:cubicBezTo>
                <a:cubicBezTo>
                  <a:pt x="442630" y="230806"/>
                  <a:pt x="321713" y="329654"/>
                  <a:pt x="228351" y="450248"/>
                </a:cubicBezTo>
                <a:cubicBezTo>
                  <a:pt x="128786" y="578936"/>
                  <a:pt x="60739" y="732204"/>
                  <a:pt x="26183" y="905889"/>
                </a:cubicBezTo>
                <a:cubicBezTo>
                  <a:pt x="-10458" y="1090060"/>
                  <a:pt x="-8645" y="1283803"/>
                  <a:pt x="31650" y="1481541"/>
                </a:cubicBezTo>
                <a:cubicBezTo>
                  <a:pt x="70750" y="1674071"/>
                  <a:pt x="146884" y="1864400"/>
                  <a:pt x="251759" y="2032054"/>
                </a:cubicBezTo>
                <a:cubicBezTo>
                  <a:pt x="358415" y="2202615"/>
                  <a:pt x="489990" y="2345340"/>
                  <a:pt x="642700" y="2456196"/>
                </a:cubicBezTo>
                <a:cubicBezTo>
                  <a:pt x="798814" y="2569490"/>
                  <a:pt x="970158" y="2643732"/>
                  <a:pt x="1151993" y="2676769"/>
                </a:cubicBezTo>
                <a:cubicBezTo>
                  <a:pt x="1335121" y="2710042"/>
                  <a:pt x="1455276" y="2663095"/>
                  <a:pt x="1688410" y="2562316"/>
                </a:cubicBezTo>
                <a:cubicBezTo>
                  <a:pt x="1744639" y="2537996"/>
                  <a:pt x="1802816" y="2512855"/>
                  <a:pt x="1866259" y="2487849"/>
                </a:cubicBezTo>
                <a:cubicBezTo>
                  <a:pt x="2350978" y="2296751"/>
                  <a:pt x="2592445" y="2040959"/>
                  <a:pt x="2673692" y="1632596"/>
                </a:cubicBezTo>
                <a:cubicBezTo>
                  <a:pt x="2727013" y="1364587"/>
                  <a:pt x="2616299" y="1140721"/>
                  <a:pt x="2441361" y="829771"/>
                </a:cubicBezTo>
                <a:cubicBezTo>
                  <a:pt x="2421813" y="795032"/>
                  <a:pt x="2402572" y="760348"/>
                  <a:pt x="2383999" y="726784"/>
                </a:cubicBezTo>
                <a:cubicBezTo>
                  <a:pt x="2283182" y="544832"/>
                  <a:pt x="2187938" y="372996"/>
                  <a:pt x="2072061" y="249099"/>
                </a:cubicBezTo>
                <a:cubicBezTo>
                  <a:pt x="1961287" y="130651"/>
                  <a:pt x="1839626" y="64671"/>
                  <a:pt x="1677542" y="35223"/>
                </a:cubicBezTo>
                <a:cubicBezTo>
                  <a:pt x="1525197" y="7543"/>
                  <a:pt x="1375552" y="-3704"/>
                  <a:pt x="1232370" y="106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93" name="Freeform: Shape 92">
            <a:extLst>
              <a:ext uri="{FF2B5EF4-FFF2-40B4-BE49-F238E27FC236}">
                <a16:creationId xmlns:a16="http://schemas.microsoft.com/office/drawing/2014/main" id="{D0B489A4-0D2D-4199-B24F-6F153885C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71931" y="-12440"/>
            <a:ext cx="4350361" cy="2866417"/>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7170" name="Picture 2" descr="Μουσείο Δροσίνη (Διομήδους Κυριακού και Αγ. Θεοδώρων) - ΤΑ ΝΕΑ">
            <a:extLst>
              <a:ext uri="{FF2B5EF4-FFF2-40B4-BE49-F238E27FC236}">
                <a16:creationId xmlns:a16="http://schemas.microsoft.com/office/drawing/2014/main" id="{E3A317F2-39CE-48C9-A01A-B7EE1A724D4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3"/>
          <a:stretch/>
        </p:blipFill>
        <p:spPr bwMode="auto">
          <a:xfrm>
            <a:off x="7111608" y="12"/>
            <a:ext cx="4011734" cy="2646947"/>
          </a:xfrm>
          <a:custGeom>
            <a:avLst/>
            <a:gdLst/>
            <a:ahLst/>
            <a:cxnLst/>
            <a:rect l="l" t="t" r="r" b="b"/>
            <a:pathLst>
              <a:path w="4011734" h="2646947">
                <a:moveTo>
                  <a:pt x="169207" y="0"/>
                </a:moveTo>
                <a:lnTo>
                  <a:pt x="3717700" y="0"/>
                </a:lnTo>
                <a:lnTo>
                  <a:pt x="3722961" y="7075"/>
                </a:lnTo>
                <a:cubicBezTo>
                  <a:pt x="3759881" y="62336"/>
                  <a:pt x="3793606" y="118918"/>
                  <a:pt x="3824060" y="176721"/>
                </a:cubicBezTo>
                <a:cubicBezTo>
                  <a:pt x="3948545" y="413080"/>
                  <a:pt x="4011734" y="659312"/>
                  <a:pt x="4011734" y="908578"/>
                </a:cubicBezTo>
                <a:cubicBezTo>
                  <a:pt x="4011734" y="1159615"/>
                  <a:pt x="3910924" y="1306223"/>
                  <a:pt x="3701126" y="1588134"/>
                </a:cubicBezTo>
                <a:cubicBezTo>
                  <a:pt x="3650506" y="1656124"/>
                  <a:pt x="3598163" y="1726474"/>
                  <a:pt x="3544617" y="1803828"/>
                </a:cubicBezTo>
                <a:cubicBezTo>
                  <a:pt x="3135436" y="2394813"/>
                  <a:pt x="2696213" y="2646947"/>
                  <a:pt x="2076029" y="2646947"/>
                </a:cubicBezTo>
                <a:cubicBezTo>
                  <a:pt x="1669002" y="2646947"/>
                  <a:pt x="1370360" y="2441546"/>
                  <a:pt x="961179" y="2128254"/>
                </a:cubicBezTo>
                <a:cubicBezTo>
                  <a:pt x="915468" y="2093247"/>
                  <a:pt x="869754" y="2058662"/>
                  <a:pt x="825505" y="2025257"/>
                </a:cubicBezTo>
                <a:cubicBezTo>
                  <a:pt x="585662" y="1843981"/>
                  <a:pt x="359162" y="1672742"/>
                  <a:pt x="208421" y="1486825"/>
                </a:cubicBezTo>
                <a:cubicBezTo>
                  <a:pt x="64309" y="1309091"/>
                  <a:pt x="0" y="1130767"/>
                  <a:pt x="0" y="908578"/>
                </a:cubicBezTo>
                <a:cubicBezTo>
                  <a:pt x="0" y="630123"/>
                  <a:pt x="41538" y="365716"/>
                  <a:pt x="120793" y="126877"/>
                </a:cubicBezTo>
                <a:close/>
              </a:path>
            </a:pathLst>
          </a:custGeom>
          <a:noFill/>
          <a:extLst>
            <a:ext uri="{909E8E84-426E-40DD-AFC4-6F175D3DCCD1}">
              <a14:hiddenFill xmlns:a14="http://schemas.microsoft.com/office/drawing/2010/main">
                <a:solidFill>
                  <a:srgbClr val="FFFFFF"/>
                </a:solidFill>
              </a14:hiddenFill>
            </a:ext>
          </a:extLst>
        </p:spPr>
      </p:pic>
      <p:sp>
        <p:nvSpPr>
          <p:cNvPr id="95" name="Freeform: Shape 94">
            <a:extLst>
              <a:ext uri="{FF2B5EF4-FFF2-40B4-BE49-F238E27FC236}">
                <a16:creationId xmlns:a16="http://schemas.microsoft.com/office/drawing/2014/main" id="{CAB4EFC4-7E1F-4404-9835-FA919F098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111608" y="0"/>
            <a:ext cx="4011734" cy="2646947"/>
          </a:xfrm>
          <a:custGeom>
            <a:avLst/>
            <a:gdLst>
              <a:gd name="connsiteX0" fmla="*/ 3842527 w 4011734"/>
              <a:gd name="connsiteY0" fmla="*/ 0 h 2646947"/>
              <a:gd name="connsiteX1" fmla="*/ 3700720 w 4011734"/>
              <a:gd name="connsiteY1" fmla="*/ 0 h 2646947"/>
              <a:gd name="connsiteX2" fmla="*/ 3740093 w 4011734"/>
              <a:gd name="connsiteY2" fmla="*/ 75602 h 2646947"/>
              <a:gd name="connsiteX3" fmla="*/ 3916112 w 4011734"/>
              <a:gd name="connsiteY3" fmla="*/ 922354 h 2646947"/>
              <a:gd name="connsiteX4" fmla="*/ 3720190 w 4011734"/>
              <a:gd name="connsiteY4" fmla="*/ 1434599 h 2646947"/>
              <a:gd name="connsiteX5" fmla="*/ 3140113 w 4011734"/>
              <a:gd name="connsiteY5" fmla="*/ 1911574 h 2646947"/>
              <a:gd name="connsiteX6" fmla="*/ 3012574 w 4011734"/>
              <a:gd name="connsiteY6" fmla="*/ 2002816 h 2646947"/>
              <a:gd name="connsiteX7" fmla="*/ 1964580 w 4011734"/>
              <a:gd name="connsiteY7" fmla="*/ 2462305 h 2646947"/>
              <a:gd name="connsiteX8" fmla="*/ 584064 w 4011734"/>
              <a:gd name="connsiteY8" fmla="*/ 1715420 h 2646947"/>
              <a:gd name="connsiteX9" fmla="*/ 436941 w 4011734"/>
              <a:gd name="connsiteY9" fmla="*/ 1524345 h 2646947"/>
              <a:gd name="connsiteX10" fmla="*/ 144959 w 4011734"/>
              <a:gd name="connsiteY10" fmla="*/ 922354 h 2646947"/>
              <a:gd name="connsiteX11" fmla="*/ 321378 w 4011734"/>
              <a:gd name="connsiteY11" fmla="*/ 274033 h 2646947"/>
              <a:gd name="connsiteX12" fmla="*/ 416414 w 4011734"/>
              <a:gd name="connsiteY12" fmla="*/ 123749 h 2646947"/>
              <a:gd name="connsiteX13" fmla="*/ 514060 w 4011734"/>
              <a:gd name="connsiteY13" fmla="*/ 0 h 2646947"/>
              <a:gd name="connsiteX14" fmla="*/ 294034 w 4011734"/>
              <a:gd name="connsiteY14" fmla="*/ 0 h 2646947"/>
              <a:gd name="connsiteX15" fmla="*/ 288773 w 4011734"/>
              <a:gd name="connsiteY15" fmla="*/ 7075 h 2646947"/>
              <a:gd name="connsiteX16" fmla="*/ 187674 w 4011734"/>
              <a:gd name="connsiteY16" fmla="*/ 176721 h 2646947"/>
              <a:gd name="connsiteX17" fmla="*/ 0 w 4011734"/>
              <a:gd name="connsiteY17" fmla="*/ 908578 h 2646947"/>
              <a:gd name="connsiteX18" fmla="*/ 310608 w 4011734"/>
              <a:gd name="connsiteY18" fmla="*/ 1588134 h 2646947"/>
              <a:gd name="connsiteX19" fmla="*/ 467117 w 4011734"/>
              <a:gd name="connsiteY19" fmla="*/ 1803828 h 2646947"/>
              <a:gd name="connsiteX20" fmla="*/ 1935705 w 4011734"/>
              <a:gd name="connsiteY20" fmla="*/ 2646947 h 2646947"/>
              <a:gd name="connsiteX21" fmla="*/ 3050555 w 4011734"/>
              <a:gd name="connsiteY21" fmla="*/ 2128254 h 2646947"/>
              <a:gd name="connsiteX22" fmla="*/ 3186230 w 4011734"/>
              <a:gd name="connsiteY22" fmla="*/ 2025257 h 2646947"/>
              <a:gd name="connsiteX23" fmla="*/ 3803313 w 4011734"/>
              <a:gd name="connsiteY23" fmla="*/ 1486825 h 2646947"/>
              <a:gd name="connsiteX24" fmla="*/ 4011734 w 4011734"/>
              <a:gd name="connsiteY24" fmla="*/ 908578 h 2646947"/>
              <a:gd name="connsiteX25" fmla="*/ 3890941 w 4011734"/>
              <a:gd name="connsiteY25" fmla="*/ 126877 h 2646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11734" h="2646947">
                <a:moveTo>
                  <a:pt x="3842527" y="0"/>
                </a:moveTo>
                <a:lnTo>
                  <a:pt x="3700720" y="0"/>
                </a:lnTo>
                <a:lnTo>
                  <a:pt x="3740093" y="75602"/>
                </a:lnTo>
                <a:cubicBezTo>
                  <a:pt x="3855101" y="325120"/>
                  <a:pt x="3916112" y="614016"/>
                  <a:pt x="3916112" y="922354"/>
                </a:cubicBezTo>
                <a:cubicBezTo>
                  <a:pt x="3916112" y="1119183"/>
                  <a:pt x="3855659" y="1277152"/>
                  <a:pt x="3720190" y="1434599"/>
                </a:cubicBezTo>
                <a:cubicBezTo>
                  <a:pt x="3578489" y="1599296"/>
                  <a:pt x="3365572" y="1750990"/>
                  <a:pt x="3140113" y="1911574"/>
                </a:cubicBezTo>
                <a:cubicBezTo>
                  <a:pt x="3098517" y="1941167"/>
                  <a:pt x="3055545" y="1971805"/>
                  <a:pt x="3012574" y="2002816"/>
                </a:cubicBezTo>
                <a:cubicBezTo>
                  <a:pt x="2627932" y="2280349"/>
                  <a:pt x="2347200" y="2462305"/>
                  <a:pt x="1964580" y="2462305"/>
                </a:cubicBezTo>
                <a:cubicBezTo>
                  <a:pt x="1381588" y="2462305"/>
                  <a:pt x="968706" y="2238951"/>
                  <a:pt x="584064" y="1715420"/>
                </a:cubicBezTo>
                <a:cubicBezTo>
                  <a:pt x="533728" y="1646896"/>
                  <a:pt x="484524" y="1584575"/>
                  <a:pt x="436941" y="1524345"/>
                </a:cubicBezTo>
                <a:cubicBezTo>
                  <a:pt x="239723" y="1274611"/>
                  <a:pt x="144959" y="1144738"/>
                  <a:pt x="144959" y="922354"/>
                </a:cubicBezTo>
                <a:cubicBezTo>
                  <a:pt x="144959" y="701540"/>
                  <a:pt x="204359" y="483414"/>
                  <a:pt x="321378" y="274033"/>
                </a:cubicBezTo>
                <a:cubicBezTo>
                  <a:pt x="350006" y="222828"/>
                  <a:pt x="381708" y="172704"/>
                  <a:pt x="416414" y="123749"/>
                </a:cubicBezTo>
                <a:lnTo>
                  <a:pt x="514060" y="0"/>
                </a:lnTo>
                <a:lnTo>
                  <a:pt x="294034" y="0"/>
                </a:lnTo>
                <a:lnTo>
                  <a:pt x="288773" y="7075"/>
                </a:lnTo>
                <a:cubicBezTo>
                  <a:pt x="251853" y="62336"/>
                  <a:pt x="218128" y="118918"/>
                  <a:pt x="187674" y="176721"/>
                </a:cubicBezTo>
                <a:cubicBezTo>
                  <a:pt x="63189" y="413080"/>
                  <a:pt x="0" y="659312"/>
                  <a:pt x="0" y="908578"/>
                </a:cubicBezTo>
                <a:cubicBezTo>
                  <a:pt x="0" y="1159615"/>
                  <a:pt x="100810" y="1306222"/>
                  <a:pt x="310608" y="1588134"/>
                </a:cubicBezTo>
                <a:cubicBezTo>
                  <a:pt x="361228" y="1656124"/>
                  <a:pt x="413571" y="1726474"/>
                  <a:pt x="467117" y="1803828"/>
                </a:cubicBezTo>
                <a:cubicBezTo>
                  <a:pt x="876298" y="2394813"/>
                  <a:pt x="1315521" y="2646947"/>
                  <a:pt x="1935705" y="2646947"/>
                </a:cubicBezTo>
                <a:cubicBezTo>
                  <a:pt x="2342732" y="2646947"/>
                  <a:pt x="2641374" y="2441546"/>
                  <a:pt x="3050555" y="2128254"/>
                </a:cubicBezTo>
                <a:cubicBezTo>
                  <a:pt x="3096266" y="2093247"/>
                  <a:pt x="3141980" y="2058662"/>
                  <a:pt x="3186230" y="2025257"/>
                </a:cubicBezTo>
                <a:cubicBezTo>
                  <a:pt x="3426072" y="1843981"/>
                  <a:pt x="3652572" y="1672742"/>
                  <a:pt x="3803313" y="1486825"/>
                </a:cubicBezTo>
                <a:cubicBezTo>
                  <a:pt x="3947426" y="1309091"/>
                  <a:pt x="4011734" y="1130767"/>
                  <a:pt x="4011734" y="908578"/>
                </a:cubicBezTo>
                <a:cubicBezTo>
                  <a:pt x="4011734" y="630123"/>
                  <a:pt x="3970196" y="365716"/>
                  <a:pt x="3890941" y="12687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3" name="Content Placeholder 2">
            <a:extLst>
              <a:ext uri="{FF2B5EF4-FFF2-40B4-BE49-F238E27FC236}">
                <a16:creationId xmlns:a16="http://schemas.microsoft.com/office/drawing/2014/main" id="{7929535B-0FA4-4486-917A-9DA896F313CA}"/>
              </a:ext>
            </a:extLst>
          </p:cNvPr>
          <p:cNvSpPr>
            <a:spLocks noGrp="1"/>
          </p:cNvSpPr>
          <p:nvPr>
            <p:ph idx="1"/>
          </p:nvPr>
        </p:nvSpPr>
        <p:spPr>
          <a:xfrm>
            <a:off x="5612524" y="3334845"/>
            <a:ext cx="6579169" cy="3265729"/>
          </a:xfrm>
        </p:spPr>
        <p:txBody>
          <a:bodyPr>
            <a:noAutofit/>
          </a:bodyPr>
          <a:lstStyle/>
          <a:p>
            <a:pPr marL="0" indent="0">
              <a:buNone/>
            </a:pPr>
            <a:r>
              <a:rPr lang="el-GR" sz="2400" b="1" i="0" dirty="0">
                <a:solidFill>
                  <a:schemeClr val="accent6">
                    <a:lumMod val="50000"/>
                  </a:schemeClr>
                </a:solidFill>
                <a:effectLst/>
              </a:rPr>
              <a:t>Το Μουσείο Γεωργίου Δροσίνη βρίσκεται στο κέντρο της Κηφισιάς και στεγάζεται στη βίλλα «Αμαρυλλίς», στο σπίτι που έζησε ο Γ. Δροσίνης τα τελευταία χρόνια της ζωής του και φέρει το όνομα της κεντρικής ηρωίδας ενός από τα πρώτα και δημοφιλέστερα έργα του ποιητή. Το μουσείο ιδρύθηκε το 1997 με σκοπό τη διατήρηση και την προβολή του πολυδιάστατου έργου του Γ. Δροσίνη (1859-1951), ο οποίος  αγωνίσθηκε για την επικράτηση της Δημοτικής γλώσσας.</a:t>
            </a:r>
            <a:endParaRPr lang="el-GR" sz="2400" b="1" dirty="0">
              <a:solidFill>
                <a:schemeClr val="accent6">
                  <a:lumMod val="50000"/>
                </a:schemeClr>
              </a:solidFill>
            </a:endParaRPr>
          </a:p>
        </p:txBody>
      </p:sp>
      <p:sp>
        <p:nvSpPr>
          <p:cNvPr id="97" name="Freeform: Shape 96">
            <a:extLst>
              <a:ext uri="{FF2B5EF4-FFF2-40B4-BE49-F238E27FC236}">
                <a16:creationId xmlns:a16="http://schemas.microsoft.com/office/drawing/2014/main" id="{89C1BF26-4E8B-4F40-A7F7-7421DA8E0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272818"/>
            <a:ext cx="5745707" cy="3585182"/>
          </a:xfrm>
          <a:custGeom>
            <a:avLst/>
            <a:gdLst>
              <a:gd name="connsiteX0" fmla="*/ 2681036 w 5745707"/>
              <a:gd name="connsiteY0" fmla="*/ 205773 h 3585182"/>
              <a:gd name="connsiteX1" fmla="*/ 4204914 w 5745707"/>
              <a:gd name="connsiteY1" fmla="*/ 727949 h 3585182"/>
              <a:gd name="connsiteX2" fmla="*/ 4539662 w 5745707"/>
              <a:gd name="connsiteY2" fmla="*/ 935341 h 3585182"/>
              <a:gd name="connsiteX3" fmla="*/ 5364672 w 5745707"/>
              <a:gd name="connsiteY3" fmla="*/ 1696466 h 3585182"/>
              <a:gd name="connsiteX4" fmla="*/ 5596067 w 5745707"/>
              <a:gd name="connsiteY4" fmla="*/ 2824431 h 3585182"/>
              <a:gd name="connsiteX5" fmla="*/ 5529216 w 5745707"/>
              <a:gd name="connsiteY5" fmla="*/ 3415690 h 3585182"/>
              <a:gd name="connsiteX6" fmla="*/ 5485002 w 5745707"/>
              <a:gd name="connsiteY6" fmla="*/ 3585181 h 3585182"/>
              <a:gd name="connsiteX7" fmla="*/ 183434 w 5745707"/>
              <a:gd name="connsiteY7" fmla="*/ 3585181 h 3585182"/>
              <a:gd name="connsiteX8" fmla="*/ 177419 w 5745707"/>
              <a:gd name="connsiteY8" fmla="*/ 3379484 h 3585182"/>
              <a:gd name="connsiteX9" fmla="*/ 209241 w 5745707"/>
              <a:gd name="connsiteY9" fmla="*/ 3138007 h 3585182"/>
              <a:gd name="connsiteX10" fmla="*/ 641778 w 5745707"/>
              <a:gd name="connsiteY10" fmla="*/ 2025377 h 3585182"/>
              <a:gd name="connsiteX11" fmla="*/ 746708 w 5745707"/>
              <a:gd name="connsiteY11" fmla="*/ 1802131 h 3585182"/>
              <a:gd name="connsiteX12" fmla="*/ 1818233 w 5745707"/>
              <a:gd name="connsiteY12" fmla="*/ 423089 h 3585182"/>
              <a:gd name="connsiteX13" fmla="*/ 2681036 w 5745707"/>
              <a:gd name="connsiteY13" fmla="*/ 205773 h 3585182"/>
              <a:gd name="connsiteX14" fmla="*/ 2819256 w 5745707"/>
              <a:gd name="connsiteY14" fmla="*/ 215 h 3585182"/>
              <a:gd name="connsiteX15" fmla="*/ 1890925 w 5745707"/>
              <a:gd name="connsiteY15" fmla="*/ 199329 h 3585182"/>
              <a:gd name="connsiteX16" fmla="*/ 686343 w 5745707"/>
              <a:gd name="connsiteY16" fmla="*/ 1649431 h 3585182"/>
              <a:gd name="connsiteX17" fmla="*/ 564274 w 5745707"/>
              <a:gd name="connsiteY17" fmla="*/ 1887084 h 3585182"/>
              <a:gd name="connsiteX18" fmla="*/ 52127 w 5745707"/>
              <a:gd name="connsiteY18" fmla="*/ 3075346 h 3585182"/>
              <a:gd name="connsiteX19" fmla="*/ 0 w 5745707"/>
              <a:gd name="connsiteY19" fmla="*/ 3461881 h 3585182"/>
              <a:gd name="connsiteX20" fmla="*/ 3411 w 5745707"/>
              <a:gd name="connsiteY20" fmla="*/ 3585182 h 3585182"/>
              <a:gd name="connsiteX21" fmla="*/ 5554638 w 5745707"/>
              <a:gd name="connsiteY21" fmla="*/ 3585182 h 3585182"/>
              <a:gd name="connsiteX22" fmla="*/ 5704185 w 5745707"/>
              <a:gd name="connsiteY22" fmla="*/ 3585182 h 3585182"/>
              <a:gd name="connsiteX23" fmla="*/ 5745707 w 5745707"/>
              <a:gd name="connsiteY23" fmla="*/ 3585182 h 3585182"/>
              <a:gd name="connsiteX24" fmla="*/ 5745707 w 5745707"/>
              <a:gd name="connsiteY24" fmla="*/ 3381173 h 3585182"/>
              <a:gd name="connsiteX25" fmla="*/ 5745707 w 5745707"/>
              <a:gd name="connsiteY25" fmla="*/ 3339523 h 3585182"/>
              <a:gd name="connsiteX26" fmla="*/ 5745707 w 5745707"/>
              <a:gd name="connsiteY26" fmla="*/ 2216622 h 3585182"/>
              <a:gd name="connsiteX27" fmla="*/ 5704206 w 5745707"/>
              <a:gd name="connsiteY27" fmla="*/ 2023225 h 3585182"/>
              <a:gd name="connsiteX28" fmla="*/ 5605772 w 5745707"/>
              <a:gd name="connsiteY28" fmla="*/ 1730491 h 3585182"/>
              <a:gd name="connsiteX29" fmla="*/ 4763244 w 5745707"/>
              <a:gd name="connsiteY29" fmla="*/ 870138 h 3585182"/>
              <a:gd name="connsiteX30" fmla="*/ 4416664 w 5745707"/>
              <a:gd name="connsiteY30" fmla="*/ 631051 h 3585182"/>
              <a:gd name="connsiteX31" fmla="*/ 2819256 w 5745707"/>
              <a:gd name="connsiteY31" fmla="*/ 215 h 35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45707" h="3585182">
                <a:moveTo>
                  <a:pt x="2681036" y="205773"/>
                </a:moveTo>
                <a:cubicBezTo>
                  <a:pt x="3159126" y="194053"/>
                  <a:pt x="3647122" y="365554"/>
                  <a:pt x="4204914" y="727949"/>
                </a:cubicBezTo>
                <a:cubicBezTo>
                  <a:pt x="4321714" y="803849"/>
                  <a:pt x="4432525" y="870727"/>
                  <a:pt x="4539662" y="935341"/>
                </a:cubicBezTo>
                <a:cubicBezTo>
                  <a:pt x="4983772" y="1203307"/>
                  <a:pt x="5204291" y="1347559"/>
                  <a:pt x="5364672" y="1696466"/>
                </a:cubicBezTo>
                <a:cubicBezTo>
                  <a:pt x="5523920" y="2042910"/>
                  <a:pt x="5601714" y="2422438"/>
                  <a:pt x="5596067" y="2824431"/>
                </a:cubicBezTo>
                <a:cubicBezTo>
                  <a:pt x="5593280" y="3021066"/>
                  <a:pt x="5570901" y="3218624"/>
                  <a:pt x="5529216" y="3415690"/>
                </a:cubicBezTo>
                <a:lnTo>
                  <a:pt x="5485002" y="3585181"/>
                </a:lnTo>
                <a:lnTo>
                  <a:pt x="183434" y="3585181"/>
                </a:lnTo>
                <a:lnTo>
                  <a:pt x="177419" y="3379484"/>
                </a:lnTo>
                <a:cubicBezTo>
                  <a:pt x="181642" y="3301162"/>
                  <a:pt x="192292" y="3221031"/>
                  <a:pt x="209241" y="3138007"/>
                </a:cubicBezTo>
                <a:cubicBezTo>
                  <a:pt x="280153" y="2790621"/>
                  <a:pt x="455777" y="2418912"/>
                  <a:pt x="641778" y="2025377"/>
                </a:cubicBezTo>
                <a:cubicBezTo>
                  <a:pt x="676120" y="1952827"/>
                  <a:pt x="711548" y="1877771"/>
                  <a:pt x="746708" y="1802131"/>
                </a:cubicBezTo>
                <a:cubicBezTo>
                  <a:pt x="1061459" y="1125148"/>
                  <a:pt x="1306038" y="663370"/>
                  <a:pt x="1818233" y="423089"/>
                </a:cubicBezTo>
                <a:cubicBezTo>
                  <a:pt x="2110892" y="285795"/>
                  <a:pt x="2394181" y="212804"/>
                  <a:pt x="2681036" y="205773"/>
                </a:cubicBezTo>
                <a:close/>
                <a:moveTo>
                  <a:pt x="2819256" y="215"/>
                </a:moveTo>
                <a:cubicBezTo>
                  <a:pt x="2513654" y="-4312"/>
                  <a:pt x="2208774" y="62841"/>
                  <a:pt x="1890925" y="199329"/>
                </a:cubicBezTo>
                <a:cubicBezTo>
                  <a:pt x="1334645" y="438201"/>
                  <a:pt x="1052847" y="928614"/>
                  <a:pt x="686343" y="1649431"/>
                </a:cubicBezTo>
                <a:cubicBezTo>
                  <a:pt x="645402" y="1729970"/>
                  <a:pt x="604201" y="1809862"/>
                  <a:pt x="564274" y="1887084"/>
                </a:cubicBezTo>
                <a:cubicBezTo>
                  <a:pt x="347995" y="2305972"/>
                  <a:pt x="143776" y="2701628"/>
                  <a:pt x="52127" y="3075346"/>
                </a:cubicBezTo>
                <a:cubicBezTo>
                  <a:pt x="19266" y="3209322"/>
                  <a:pt x="1796" y="3336841"/>
                  <a:pt x="0" y="3461881"/>
                </a:cubicBezTo>
                <a:lnTo>
                  <a:pt x="3411" y="3585182"/>
                </a:lnTo>
                <a:lnTo>
                  <a:pt x="5554638" y="3585182"/>
                </a:lnTo>
                <a:lnTo>
                  <a:pt x="5704185" y="3585182"/>
                </a:lnTo>
                <a:lnTo>
                  <a:pt x="5745707" y="3585182"/>
                </a:lnTo>
                <a:lnTo>
                  <a:pt x="5745707" y="3381173"/>
                </a:lnTo>
                <a:lnTo>
                  <a:pt x="5745707" y="3339523"/>
                </a:lnTo>
                <a:lnTo>
                  <a:pt x="5745707" y="2216622"/>
                </a:lnTo>
                <a:lnTo>
                  <a:pt x="5704206" y="2023225"/>
                </a:lnTo>
                <a:cubicBezTo>
                  <a:pt x="5676925" y="1923742"/>
                  <a:pt x="5644106" y="1826103"/>
                  <a:pt x="5605772" y="1730491"/>
                </a:cubicBezTo>
                <a:cubicBezTo>
                  <a:pt x="5451349" y="1345325"/>
                  <a:pt x="5223389" y="1179549"/>
                  <a:pt x="4763244" y="870138"/>
                </a:cubicBezTo>
                <a:cubicBezTo>
                  <a:pt x="4652240" y="795528"/>
                  <a:pt x="4537430" y="718309"/>
                  <a:pt x="4416664" y="631051"/>
                </a:cubicBezTo>
                <a:cubicBezTo>
                  <a:pt x="3839936" y="214420"/>
                  <a:pt x="3328594" y="7761"/>
                  <a:pt x="2819256" y="215"/>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3790738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02" name="Rectangle 76">
            <a:extLst>
              <a:ext uri="{FF2B5EF4-FFF2-40B4-BE49-F238E27FC236}">
                <a16:creationId xmlns:a16="http://schemas.microsoft.com/office/drawing/2014/main" id="{615E9F7A-B64C-4192-8930-A05D1E23F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200" name="Picture 8">
            <a:extLst>
              <a:ext uri="{FF2B5EF4-FFF2-40B4-BE49-F238E27FC236}">
                <a16:creationId xmlns:a16="http://schemas.microsoft.com/office/drawing/2014/main" id="{F4A89D2A-6B93-4BCF-9F7B-47E4A80CE3BE}"/>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853"/>
            <a:ext cx="2743179" cy="341751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2DAAEE80-12C0-47FF-85FB-DA396E3DC0F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0" y="3417677"/>
            <a:ext cx="2743179" cy="3440324"/>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793EB161-5CFE-4D7E-B34B-06C90F9B1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43200" y="-1"/>
            <a:ext cx="6744336" cy="687718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618147C2-BF02-44AA-81D8-FD7776FA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35964" y="685799"/>
            <a:ext cx="5358808" cy="54864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A2870-C10F-4BAA-AEC9-DC2AA9D9A1A7}"/>
              </a:ext>
            </a:extLst>
          </p:cNvPr>
          <p:cNvSpPr>
            <a:spLocks noGrp="1"/>
          </p:cNvSpPr>
          <p:nvPr>
            <p:ph type="title"/>
          </p:nvPr>
        </p:nvSpPr>
        <p:spPr>
          <a:xfrm>
            <a:off x="3435962" y="153713"/>
            <a:ext cx="5137172" cy="472965"/>
          </a:xfrm>
        </p:spPr>
        <p:txBody>
          <a:bodyPr anchor="b">
            <a:normAutofit fontScale="90000"/>
          </a:bodyPr>
          <a:lstStyle/>
          <a:p>
            <a:pPr algn="ctr"/>
            <a:r>
              <a:rPr lang="el-GR" sz="3200" b="1" dirty="0">
                <a:solidFill>
                  <a:schemeClr val="accent3">
                    <a:lumMod val="50000"/>
                  </a:schemeClr>
                </a:solidFill>
                <a:latin typeface="+mn-lt"/>
              </a:rPr>
              <a:t>ΑΡΧΑΙΟΛΟΓΙΚΗ ΣΥΛΛΟΓΗ</a:t>
            </a:r>
          </a:p>
        </p:txBody>
      </p:sp>
      <p:sp>
        <p:nvSpPr>
          <p:cNvPr id="3" name="Content Placeholder 2">
            <a:extLst>
              <a:ext uri="{FF2B5EF4-FFF2-40B4-BE49-F238E27FC236}">
                <a16:creationId xmlns:a16="http://schemas.microsoft.com/office/drawing/2014/main" id="{92844FD6-A9E7-4991-9C12-AAB305994EFC}"/>
              </a:ext>
            </a:extLst>
          </p:cNvPr>
          <p:cNvSpPr>
            <a:spLocks noGrp="1"/>
          </p:cNvSpPr>
          <p:nvPr>
            <p:ph idx="1"/>
          </p:nvPr>
        </p:nvSpPr>
        <p:spPr>
          <a:xfrm>
            <a:off x="2948153" y="626678"/>
            <a:ext cx="6321972" cy="5963308"/>
          </a:xfrm>
        </p:spPr>
        <p:txBody>
          <a:bodyPr anchor="t">
            <a:noAutofit/>
          </a:bodyPr>
          <a:lstStyle/>
          <a:p>
            <a:pPr marL="0" indent="0">
              <a:buNone/>
            </a:pPr>
            <a:r>
              <a:rPr lang="el-GR" sz="2400" b="1" i="0" dirty="0">
                <a:solidFill>
                  <a:schemeClr val="accent2">
                    <a:lumMod val="50000"/>
                  </a:schemeClr>
                </a:solidFill>
                <a:effectLst/>
              </a:rPr>
              <a:t>Η Αρχαιολογική Συλλογή Κηφισιάς εγκαινιάστηκε το 2004 και φιλοξενείται σε ένα λιθόκτιστο νεοκλασικό κτίριο του 1930 στη συμβολή των οδών Κασαβέτη και Γεωργαντά. Στη συλλογή εκτίθενται γλυπτά κυρίως των ρωμαϊκών χρόνων (2οςαι.μ.Χ.), περίοδο κατά την οποία έζησε στην Κηφισιά ο Ηρώδης Αττικός. Εκτός  από τα μαρμάρινα γλυπτά, στη Συλλογή εκτίθενται και κεραμικά ευρήματα, όπως χάλκινα και πήλινα αγγεία που  βρέθηκαν  σε αρχαία νεκροταφεία, με εξέχουσα θέση τις λευκές ληκύθους του  «Ζωγράφου  του Αχιλλέα» (440π.Χ.). Επιπλέον σημαντικά ευρήματα αρχαϊκών, κλασικών, ελληνιστικών και  ρωμαϊκών χρόνων μαζί  με το πλούσιο φωτογραφικό και εποπτικό υλικό, ολοκληρώνουν  την εικόνα για την κοινωνική και πολιτιστική ζωή της περιοχής.</a:t>
            </a:r>
            <a:endParaRPr lang="el-GR" sz="2400" b="1" dirty="0">
              <a:solidFill>
                <a:schemeClr val="accent2">
                  <a:lumMod val="50000"/>
                </a:schemeClr>
              </a:solidFill>
            </a:endParaRPr>
          </a:p>
        </p:txBody>
      </p:sp>
      <p:pic>
        <p:nvPicPr>
          <p:cNvPr id="8194" name="Picture 2">
            <a:extLst>
              <a:ext uri="{FF2B5EF4-FFF2-40B4-BE49-F238E27FC236}">
                <a16:creationId xmlns:a16="http://schemas.microsoft.com/office/drawing/2014/main" id="{75246108-1BA5-4A80-9DB7-57B84EBB9BA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9487538" y="10"/>
            <a:ext cx="2704462" cy="341835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83E9AB4C-2953-4CC4-940C-5AA12C4CB8E7}"/>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r="-2" b="-2"/>
          <a:stretch/>
        </p:blipFill>
        <p:spPr bwMode="auto">
          <a:xfrm>
            <a:off x="9487536" y="3417676"/>
            <a:ext cx="2704463" cy="3440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203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1" name="Rectangle 140">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Ελάτε μαζί μας σε μια όμορφη ξενάγηση στα μουσεία της Κηφισιάς">
            <a:extLst>
              <a:ext uri="{FF2B5EF4-FFF2-40B4-BE49-F238E27FC236}">
                <a16:creationId xmlns:a16="http://schemas.microsoft.com/office/drawing/2014/main" id="{9CB46A27-0AF5-49DE-B4A9-5174DD70A46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a:noFill/>
          <a:extLst>
            <a:ext uri="{909E8E84-426E-40DD-AFC4-6F175D3DCCD1}">
              <a14:hiddenFill xmlns:a14="http://schemas.microsoft.com/office/drawing/2010/main">
                <a:solidFill>
                  <a:srgbClr val="FFFFFF"/>
                </a:solidFill>
              </a14:hiddenFill>
            </a:ext>
          </a:extLst>
        </p:spPr>
      </p:pic>
      <p:pic>
        <p:nvPicPr>
          <p:cNvPr id="10246" name="Picture 6" descr="Μουσείο Τηλεπικοινωνιών: Χιλιάδες τεκμήρια άλλων εποχών στην Κηφισιά -  vrilissianews.gr">
            <a:extLst>
              <a:ext uri="{FF2B5EF4-FFF2-40B4-BE49-F238E27FC236}">
                <a16:creationId xmlns:a16="http://schemas.microsoft.com/office/drawing/2014/main" id="{DCFE55C5-3EAA-40D4-BA9B-ED61F39A52D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5168353" y="15426"/>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a:noFill/>
          <a:extLst>
            <a:ext uri="{909E8E84-426E-40DD-AFC4-6F175D3DCCD1}">
              <a14:hiddenFill xmlns:a14="http://schemas.microsoft.com/office/drawing/2010/main">
                <a:solidFill>
                  <a:srgbClr val="FFFFFF"/>
                </a:solidFill>
              </a14:hiddenFill>
            </a:ext>
          </a:extLst>
        </p:spPr>
      </p:pic>
      <p:pic>
        <p:nvPicPr>
          <p:cNvPr id="10248" name="Picture 8" descr="Κεντρική είσοδος, Μουσείο Τηλεπικοινωνιών ΟΤΕ - Αρχαιολογία Online">
            <a:extLst>
              <a:ext uri="{FF2B5EF4-FFF2-40B4-BE49-F238E27FC236}">
                <a16:creationId xmlns:a16="http://schemas.microsoft.com/office/drawing/2014/main" id="{83F32241-AD07-413D-A91D-41330D2EDDF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1"/>
          <a:stretch/>
        </p:blipFill>
        <p:spPr bwMode="auto">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43" name="Freeform: Shape 142">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5" name="Freeform: Shape 144">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6A4907-6DAF-4CFD-AE53-84CA6EFB37A9}"/>
              </a:ext>
            </a:extLst>
          </p:cNvPr>
          <p:cNvSpPr>
            <a:spLocks noGrp="1"/>
          </p:cNvSpPr>
          <p:nvPr>
            <p:ph type="title"/>
          </p:nvPr>
        </p:nvSpPr>
        <p:spPr>
          <a:xfrm>
            <a:off x="1" y="1247998"/>
            <a:ext cx="6095999" cy="422772"/>
          </a:xfrm>
        </p:spPr>
        <p:txBody>
          <a:bodyPr>
            <a:normAutofit fontScale="90000"/>
          </a:bodyPr>
          <a:lstStyle/>
          <a:p>
            <a:r>
              <a:rPr lang="el-GR" sz="3200" b="1" dirty="0">
                <a:solidFill>
                  <a:schemeClr val="accent2">
                    <a:lumMod val="50000"/>
                  </a:schemeClr>
                </a:solidFill>
                <a:latin typeface="+mn-lt"/>
              </a:rPr>
              <a:t>ΜΟΥΣΕΙΟ ΤΗΛΕΠΙΚΟΙΝΩΝΙΩΝ ΟΤΕ</a:t>
            </a:r>
          </a:p>
        </p:txBody>
      </p:sp>
      <p:sp>
        <p:nvSpPr>
          <p:cNvPr id="147" name="Rectangle 146">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Rectangle 148">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726459F-769A-4FAE-8684-20A7B18AD40A}"/>
              </a:ext>
            </a:extLst>
          </p:cNvPr>
          <p:cNvSpPr>
            <a:spLocks noGrp="1"/>
          </p:cNvSpPr>
          <p:nvPr>
            <p:ph idx="1"/>
          </p:nvPr>
        </p:nvSpPr>
        <p:spPr>
          <a:xfrm>
            <a:off x="256033" y="2089940"/>
            <a:ext cx="5666299" cy="4626169"/>
          </a:xfrm>
        </p:spPr>
        <p:txBody>
          <a:bodyPr>
            <a:noAutofit/>
          </a:bodyPr>
          <a:lstStyle/>
          <a:p>
            <a:pPr marL="0" indent="0">
              <a:buNone/>
            </a:pPr>
            <a:r>
              <a:rPr lang="el-GR" sz="2400" b="1" i="0" dirty="0">
                <a:solidFill>
                  <a:schemeClr val="accent5">
                    <a:lumMod val="50000"/>
                  </a:schemeClr>
                </a:solidFill>
                <a:effectLst/>
              </a:rPr>
              <a:t>Το Μουσείο λειτουργεί από το 1990, σε ένα ιδιόκτητο διώροφο κτίριο στη Νέα Κηφισιά επί της οδού Πρωτέως 25. Διαθέτει χώρους στους οποίους φιλοξενούνται οι μόνιμες συλλογές του, τα εκπαιδευτικά προγράμματα, μικρή αίθουσα προβολών, βιβλιοθήκη και εργαστήριο. Οι συλλογές του Μουσείου αποτελούνται από αντικείμενα που αντιπροσωπεύουν τους σημαντικότερους σταθμούς της εξέλιξης των τηλεπικοινωνιών στον κόσμο και την Ελλάδα, από τα πρώτα τηλέφωνα έως τους πρώτους υπολογιστές. </a:t>
            </a:r>
            <a:endParaRPr lang="el-GR" sz="2400" dirty="0">
              <a:solidFill>
                <a:schemeClr val="accent5">
                  <a:lumMod val="50000"/>
                </a:schemeClr>
              </a:solidFill>
            </a:endParaRPr>
          </a:p>
        </p:txBody>
      </p:sp>
    </p:spTree>
    <p:extLst>
      <p:ext uri="{BB962C8B-B14F-4D97-AF65-F5344CB8AC3E}">
        <p14:creationId xmlns:p14="http://schemas.microsoft.com/office/powerpoint/2010/main" val="2797475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7" name="Rectangle 77">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8" name="Arc 79">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9220" name="Picture 4" descr="ΦΩΤΟΓΡΑΦΙΕΣ">
            <a:extLst>
              <a:ext uri="{FF2B5EF4-FFF2-40B4-BE49-F238E27FC236}">
                <a16:creationId xmlns:a16="http://schemas.microsoft.com/office/drawing/2014/main" id="{C9F64EF8-47FD-4989-909E-63B231678BE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pic>
        <p:nvPicPr>
          <p:cNvPr id="9218" name="Picture 2" descr="ΦΩΤΟΓΡΑΦΙΕΣ">
            <a:extLst>
              <a:ext uri="{FF2B5EF4-FFF2-40B4-BE49-F238E27FC236}">
                <a16:creationId xmlns:a16="http://schemas.microsoft.com/office/drawing/2014/main" id="{BB449054-20CE-46F1-8E2D-EF94E5D3132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12CD7699-C616-4E4F-9F3B-82659DC3324E}"/>
              </a:ext>
            </a:extLst>
          </p:cNvPr>
          <p:cNvSpPr>
            <a:spLocks noGrp="1"/>
          </p:cNvSpPr>
          <p:nvPr>
            <p:ph idx="1"/>
          </p:nvPr>
        </p:nvSpPr>
        <p:spPr>
          <a:xfrm>
            <a:off x="3957145" y="1450428"/>
            <a:ext cx="7591387" cy="4847594"/>
          </a:xfrm>
        </p:spPr>
        <p:txBody>
          <a:bodyPr>
            <a:normAutofit/>
          </a:bodyPr>
          <a:lstStyle/>
          <a:p>
            <a:pPr marL="0" indent="0">
              <a:buNone/>
            </a:pPr>
            <a:r>
              <a:rPr lang="el-GR" b="1" dirty="0">
                <a:solidFill>
                  <a:schemeClr val="accent2">
                    <a:lumMod val="75000"/>
                  </a:schemeClr>
                </a:solidFill>
              </a:rPr>
              <a:t>Το κύριο σώμα των συλλογών περιλαμβάνει τηλεφωνικές συσκευές, τηλεγραφικά όργανα, τηλέτυπα, φωτογραφίες και τηλεγραφήματα. Καθώς η έκθεση όλων των αντικειμένων στους χώρους του Μουσείου είναι αδύνατη, ο μεγαλύτερος όγκος τους έχει ψηφιοποιηθεί και τεκμηριωθεί με στόχο αυτός ο κρυφός θησαυρός να γίνει προσβάσιμος στο ευρύ κοινό μέσω του διαδικτύου.</a:t>
            </a:r>
          </a:p>
        </p:txBody>
      </p:sp>
    </p:spTree>
    <p:extLst>
      <p:ext uri="{BB962C8B-B14F-4D97-AF65-F5344CB8AC3E}">
        <p14:creationId xmlns:p14="http://schemas.microsoft.com/office/powerpoint/2010/main" val="85475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C44DD-C91E-451D-8972-A83F01BAA61A}"/>
              </a:ext>
            </a:extLst>
          </p:cNvPr>
          <p:cNvSpPr>
            <a:spLocks noGrp="1"/>
          </p:cNvSpPr>
          <p:nvPr>
            <p:ph type="title"/>
          </p:nvPr>
        </p:nvSpPr>
        <p:spPr>
          <a:xfrm>
            <a:off x="4965430" y="629268"/>
            <a:ext cx="6586491" cy="758097"/>
          </a:xfrm>
        </p:spPr>
        <p:txBody>
          <a:bodyPr anchor="b">
            <a:normAutofit/>
          </a:bodyPr>
          <a:lstStyle/>
          <a:p>
            <a:r>
              <a:rPr lang="el-GR" b="1" dirty="0">
                <a:solidFill>
                  <a:schemeClr val="accent4">
                    <a:lumMod val="75000"/>
                  </a:schemeClr>
                </a:solidFill>
                <a:latin typeface="+mn-lt"/>
              </a:rPr>
              <a:t>ΣΚΙΡΩΝΕΙΟ ΜΟΥΣΕΙΟ</a:t>
            </a:r>
          </a:p>
        </p:txBody>
      </p:sp>
      <p:sp>
        <p:nvSpPr>
          <p:cNvPr id="3" name="Content Placeholder 2">
            <a:extLst>
              <a:ext uri="{FF2B5EF4-FFF2-40B4-BE49-F238E27FC236}">
                <a16:creationId xmlns:a16="http://schemas.microsoft.com/office/drawing/2014/main" id="{301AB573-DD55-47C7-980F-4853037F5EC3}"/>
              </a:ext>
            </a:extLst>
          </p:cNvPr>
          <p:cNvSpPr>
            <a:spLocks noGrp="1"/>
          </p:cNvSpPr>
          <p:nvPr>
            <p:ph idx="1"/>
          </p:nvPr>
        </p:nvSpPr>
        <p:spPr>
          <a:xfrm>
            <a:off x="4635591" y="2115117"/>
            <a:ext cx="7440795" cy="4585227"/>
          </a:xfrm>
        </p:spPr>
        <p:txBody>
          <a:bodyPr>
            <a:noAutofit/>
          </a:bodyPr>
          <a:lstStyle/>
          <a:p>
            <a:pPr marL="0" indent="0">
              <a:buNone/>
            </a:pPr>
            <a:r>
              <a:rPr lang="el-GR" b="1" i="0" dirty="0">
                <a:solidFill>
                  <a:schemeClr val="accent6">
                    <a:lumMod val="50000"/>
                  </a:schemeClr>
                </a:solidFill>
                <a:effectLst/>
              </a:rPr>
              <a:t>Το Σκιρώνειο Κέντρο Κηφισιάς – Πάρκο Γλυπτικής αποτελεί παράρτημα του Σκιρώνειου Μουσείου Πολυχρονοπούλου. Βρίσκεται σε έναν ελαιώνα 9.500 τ.μ. με αιωνόβια δένδρα, στην Κηφισιά, όπου και εκτίθεται η συλλογή σύγχρονων γλυπτών. Παράλληλα με τη διαφύλαξη του έργου του γλύπτη Κώστα Πολυχρονόπουλου, στόχος του Σκιρώνειου Μουσείου είναι η ανάδειξη καινοτόμων αισθητικών ιδεών και δημιουργικών τάσεων οι οποίες συνεισφέρουν στην αισθητική και περιβαλλοντική ευαισθητοποίηση. </a:t>
            </a:r>
            <a:endParaRPr lang="el-GR" b="1" dirty="0">
              <a:solidFill>
                <a:schemeClr val="accent6">
                  <a:lumMod val="50000"/>
                </a:schemeClr>
              </a:solidFill>
            </a:endParaRPr>
          </a:p>
        </p:txBody>
      </p:sp>
      <p:pic>
        <p:nvPicPr>
          <p:cNvPr id="11266" name="Picture 2" descr="Σκιρώνειο Κέντρο Κηφισιάς- Πάρκο Σύγχρονης Γλυπτικής - Bon Flâneur">
            <a:extLst>
              <a:ext uri="{FF2B5EF4-FFF2-40B4-BE49-F238E27FC236}">
                <a16:creationId xmlns:a16="http://schemas.microsoft.com/office/drawing/2014/main" id="{167FF343-CE6A-411B-AB6F-9AEBA9D41B6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192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0892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369</TotalTime>
  <Words>1039</Words>
  <Application>Microsoft Office PowerPoint</Application>
  <PresentationFormat>Widescreen</PresentationFormat>
  <Paragraphs>51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Meiryo</vt:lpstr>
      <vt:lpstr>Arial</vt:lpstr>
      <vt:lpstr>Calibri</vt:lpstr>
      <vt:lpstr>Calibri Light</vt:lpstr>
      <vt:lpstr>Frank Ruhl Libre</vt:lpstr>
      <vt:lpstr>Office Theme</vt:lpstr>
      <vt:lpstr>PowerPoint Presentation</vt:lpstr>
      <vt:lpstr>ΜΟΥΣΕΙΑ</vt:lpstr>
      <vt:lpstr>ΜΟΥΣΕΙΟ ΦΥΣΙΚΗΣ ΙΣΤΟΡΙΑΣ ΓΟΥΛΑΝΔΡΗ</vt:lpstr>
      <vt:lpstr>Στο Μουσείο φιλοξενούνται οι αίθουσες εκθεμάτων των τεσσάρων βασικών τομέων του (χερσαία ζωολογία, βοτανική, υδροβιολογία, ορυκτολογία-παλαιοντολογία). </vt:lpstr>
      <vt:lpstr>ΜΟΥΣΕΙΟ ΓΕΩΡΓΙΟΥ ΔΡΟΣΙΝΗ </vt:lpstr>
      <vt:lpstr>ΑΡΧΑΙΟΛΟΓΙΚΗ ΣΥΛΛΟΓΗ</vt:lpstr>
      <vt:lpstr>ΜΟΥΣΕΙΟ ΤΗΛΕΠΙΚΟΙΝΩΝΙΩΝ ΟΤΕ</vt:lpstr>
      <vt:lpstr>PowerPoint Presentation</vt:lpstr>
      <vt:lpstr>ΣΚΙΡΩΝΕΙΟ ΜΟΥΣΕΙΟ</vt:lpstr>
      <vt:lpstr>ΣΚΙΡΩΝΕΙΟ ΜΟΥΣΕΙΟ ΚΗΦΙΣΙΑΣ</vt:lpstr>
      <vt:lpstr>ΠΙΝΑΚΟΘΗΚΕΣ</vt:lpstr>
      <vt:lpstr>PowerPoint Presentation</vt:lpstr>
      <vt:lpstr>ΙΣΤΟΡΙΚΑ ΚΤΙΡΙΑ</vt:lpstr>
      <vt:lpstr>ΒΙΛΑ ΚΑΖΟΥΛΗ</vt:lpstr>
      <vt:lpstr>PowerPoint Presentation</vt:lpstr>
      <vt:lpstr>ΟΙΚΙΑ ΠΗΝΕΛΟΠΗΣ ΔΕΛΤΑ </vt:lpstr>
      <vt:lpstr>PowerPoint Presentation</vt:lpstr>
      <vt:lpstr>ΙΣΤΟΡΙΚΗ ΟΙΚΙΑ ΠΑΥΛΟΥ ΜΕΛΑ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34</cp:revision>
  <dcterms:created xsi:type="dcterms:W3CDTF">2022-05-20T12:40:40Z</dcterms:created>
  <dcterms:modified xsi:type="dcterms:W3CDTF">2022-06-27T17:01:42Z</dcterms:modified>
</cp:coreProperties>
</file>